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73" r:id="rId4"/>
    <p:sldId id="259" r:id="rId5"/>
    <p:sldId id="274" r:id="rId6"/>
    <p:sldId id="275" r:id="rId7"/>
    <p:sldId id="277" r:id="rId8"/>
    <p:sldId id="278" r:id="rId9"/>
    <p:sldId id="279" r:id="rId10"/>
    <p:sldId id="266" r:id="rId11"/>
    <p:sldId id="267" r:id="rId12"/>
    <p:sldId id="260" r:id="rId13"/>
    <p:sldId id="280" r:id="rId14"/>
    <p:sldId id="261" r:id="rId15"/>
    <p:sldId id="262" r:id="rId16"/>
    <p:sldId id="282" r:id="rId17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" userDrawn="1">
          <p15:clr>
            <a:srgbClr val="A4A3A4"/>
          </p15:clr>
        </p15:guide>
        <p15:guide id="2" pos="393" userDrawn="1">
          <p15:clr>
            <a:srgbClr val="A4A3A4"/>
          </p15:clr>
        </p15:guide>
        <p15:guide id="3" pos="846" userDrawn="1">
          <p15:clr>
            <a:srgbClr val="A4A3A4"/>
          </p15:clr>
        </p15:guide>
        <p15:guide id="5" orient="horz" pos="119" userDrawn="1">
          <p15:clr>
            <a:srgbClr val="A4A3A4"/>
          </p15:clr>
        </p15:guide>
        <p15:guide id="6" orient="horz" pos="482" userDrawn="1">
          <p15:clr>
            <a:srgbClr val="A4A3A4"/>
          </p15:clr>
        </p15:guide>
        <p15:guide id="7" orient="horz" pos="709" userDrawn="1">
          <p15:clr>
            <a:srgbClr val="A4A3A4"/>
          </p15:clr>
        </p15:guide>
        <p15:guide id="8" pos="65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9288"/>
    <a:srgbClr val="B1AF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0" y="60"/>
      </p:cViewPr>
      <p:guideLst>
        <p:guide orient="horz" pos="210"/>
        <p:guide pos="393"/>
        <p:guide pos="846"/>
        <p:guide orient="horz" pos="119"/>
        <p:guide orient="horz" pos="482"/>
        <p:guide orient="horz" pos="709"/>
        <p:guide pos="65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4B77-06A6-4D3F-92FE-C4F4FAC8416C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A8B6-97ED-4A44-AFAC-CB6DCB4B0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76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4B77-06A6-4D3F-92FE-C4F4FAC8416C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A8B6-97ED-4A44-AFAC-CB6DCB4B0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41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4B77-06A6-4D3F-92FE-C4F4FAC8416C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A8B6-97ED-4A44-AFAC-CB6DCB4B0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9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4B77-06A6-4D3F-92FE-C4F4FAC8416C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A8B6-97ED-4A44-AFAC-CB6DCB4B0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1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4B77-06A6-4D3F-92FE-C4F4FAC8416C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A8B6-97ED-4A44-AFAC-CB6DCB4B0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384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4B77-06A6-4D3F-92FE-C4F4FAC8416C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A8B6-97ED-4A44-AFAC-CB6DCB4B0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249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4B77-06A6-4D3F-92FE-C4F4FAC8416C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A8B6-97ED-4A44-AFAC-CB6DCB4B0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30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4B77-06A6-4D3F-92FE-C4F4FAC8416C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A8B6-97ED-4A44-AFAC-CB6DCB4B0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22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4B77-06A6-4D3F-92FE-C4F4FAC8416C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A8B6-97ED-4A44-AFAC-CB6DCB4B0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603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4B77-06A6-4D3F-92FE-C4F4FAC8416C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A8B6-97ED-4A44-AFAC-CB6DCB4B0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095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4B77-06A6-4D3F-92FE-C4F4FAC8416C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A8B6-97ED-4A44-AFAC-CB6DCB4B0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6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t="-69000" b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44B77-06A6-4D3F-92FE-C4F4FAC8416C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7A8B6-97ED-4A44-AFAC-CB6DCB4B0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428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slide" Target="slide7.xml"/><Relationship Id="rId4" Type="http://schemas.openxmlformats.org/officeDocument/2006/relationships/hyperlink" Target="https://rvd.nbrb.by/nbrbResidentUi/#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legal.raschet.by/client/" TargetMode="External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vd.nbrb.by/nbrbResidentUi/#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0668" y="1467471"/>
            <a:ext cx="107816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ИЗМЕНЕНИЯ В ПОРЯДКЕ РЕГИСТРАЦИИ ВАЛЮТНЫХ ДОГОВОРОВ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3244" y="3052934"/>
            <a:ext cx="91661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9 июля 2021 г. вступит в силу новая редакция Закона о валютном регулировании, предусматривающая обязанность резидентов регистрировать валютные договоры </a:t>
            </a:r>
          </a:p>
        </p:txBody>
      </p:sp>
      <p:pic>
        <p:nvPicPr>
          <p:cNvPr id="1026" name="Picture 2" descr="Альфа-Банк» официально представил новый лого и фирменный шриф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553" y="0"/>
            <a:ext cx="1119447" cy="111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180407" y="2960688"/>
            <a:ext cx="10451869" cy="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7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90378" y="765175"/>
            <a:ext cx="112489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4. Далее выбрать необходимый Банк из списка и нажать кнопку «сохранить»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30990" y="5177522"/>
            <a:ext cx="58298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Таким образом Банку предоставлено право регистрировать валютные договоры за клиента.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70019"/>
          <a:stretch/>
        </p:blipFill>
        <p:spPr>
          <a:xfrm>
            <a:off x="8137090" y="4899486"/>
            <a:ext cx="2935463" cy="190168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0378" y="1534945"/>
            <a:ext cx="9782175" cy="3305175"/>
          </a:xfrm>
          <a:prstGeom prst="rect">
            <a:avLst/>
          </a:prstGeom>
        </p:spPr>
      </p:pic>
      <p:pic>
        <p:nvPicPr>
          <p:cNvPr id="6" name="Picture 2" descr="Альфа-Банк» официально представил новый лого и фирменный шриф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553" y="0"/>
            <a:ext cx="1119447" cy="111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21148" y="10274"/>
            <a:ext cx="104766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Оказание услуги Банком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23888" y="741297"/>
            <a:ext cx="9667701" cy="2038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9271222" y="5021601"/>
            <a:ext cx="914877" cy="31184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10291589" y="4899486"/>
            <a:ext cx="504733" cy="3493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057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60497" y="879118"/>
            <a:ext cx="109315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Для регистрации договора клиенту необходимо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прислать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в Банк заявление на регистрацию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сделки и скан-копию договора.</a:t>
            </a:r>
          </a:p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Получив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заявление на регистрацию валютного договора от клиента, Банк осуществляет регистрацию договора на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WEB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портале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r="11137"/>
          <a:stretch/>
        </p:blipFill>
        <p:spPr>
          <a:xfrm>
            <a:off x="428730" y="4918060"/>
            <a:ext cx="10767580" cy="181855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260497" y="2979068"/>
            <a:ext cx="109315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В личном кабинете клиента в разделе «Валютные договоры» во вкладке «список валютных договоров» отобразится информация о зарегистрированном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договоре с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присвоенным регистрационным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номером. Отслеживать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проведенные регистрации сделки клиент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может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как в СДБО, так и на портале.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23888" y="741297"/>
            <a:ext cx="9667701" cy="2038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521148" y="10274"/>
            <a:ext cx="104766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Оказание услуги Банком</a:t>
            </a:r>
          </a:p>
        </p:txBody>
      </p:sp>
      <p:pic>
        <p:nvPicPr>
          <p:cNvPr id="7" name="Picture 2" descr="Альфа-Банк» официально представил новый лого и фирменный шрифт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553" y="0"/>
            <a:ext cx="1119447" cy="111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53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t="-69000" b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0259" y="10274"/>
            <a:ext cx="117488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Информирование о </a:t>
            </a:r>
            <a:r>
              <a:rPr lang="ru-RU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проведенных операциях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04640" y="1143612"/>
            <a:ext cx="106663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>
              <a:spcAft>
                <a:spcPts val="0"/>
              </a:spcAft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По всем зарегистрированным валютным договорам резидент обязан представлять на веб-портале информацию о его частичном исполнении.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52837" y="2944591"/>
            <a:ext cx="1096999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платежей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по договору, проведенных резидентом со счета в иностранном банке и поступивших на этот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счет;</a:t>
            </a:r>
          </a:p>
          <a:p>
            <a:pPr marL="285750" indent="-285750">
              <a:buFontTx/>
              <a:buChar char="-"/>
            </a:pP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переданных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или полученных нераскрытой информации, исключительных прав на объекты интеллектуальной собственности, имущественных прав, выполненных работ, оказанных услуг, имущества в аренду, в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т.ч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 по договорам лизинга;</a:t>
            </a:r>
          </a:p>
          <a:p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приобретенных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(проданных) ценных бумаг;</a:t>
            </a:r>
          </a:p>
          <a:p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приобретенного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(проданного) недвижимого имущества и дате возникновения права собственности на него и другую информацию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152837" y="743789"/>
            <a:ext cx="9667701" cy="2038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Picture 2" descr="Альфа-Банк» официально представил новый лого и фирменный шриф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553" y="0"/>
            <a:ext cx="1119447" cy="111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06" y="3390728"/>
            <a:ext cx="421265" cy="42126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80" y="4446929"/>
            <a:ext cx="421265" cy="42126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5401936"/>
            <a:ext cx="421265" cy="42126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06" y="6247504"/>
            <a:ext cx="421265" cy="42126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253270" y="2137859"/>
            <a:ext cx="104311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В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частности, не позднее 15 числа каждого месяца необходимо представить информацию за предыдущий месяц об общей сумме:</a:t>
            </a:r>
          </a:p>
        </p:txBody>
      </p:sp>
    </p:spTree>
    <p:extLst>
      <p:ext uri="{BB962C8B-B14F-4D97-AF65-F5344CB8AC3E}">
        <p14:creationId xmlns:p14="http://schemas.microsoft.com/office/powerpoint/2010/main" val="3182574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t="-69000" b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0259" y="10274"/>
            <a:ext cx="117488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Информирование о </a:t>
            </a:r>
            <a:r>
              <a:rPr lang="ru-RU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проведенных операциях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75092" y="1657048"/>
            <a:ext cx="102192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Обращаем ваше внимание, что резидент обязан разместить информацию об исполнении в полном объеме обязательства по валютному договору в срок </a:t>
            </a:r>
            <a:r>
              <a:rPr lang="ru-RU" sz="2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не позднее 15 календарных дней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с даты исполнения валютного договора в полном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объеме </a:t>
            </a:r>
          </a:p>
          <a:p>
            <a:pPr indent="342900" algn="just">
              <a:spcAft>
                <a:spcPts val="0"/>
              </a:spcAft>
            </a:pPr>
            <a:r>
              <a:rPr lang="ru-RU" sz="2400" dirty="0" smtClean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!!! </a:t>
            </a:r>
            <a:r>
              <a:rPr lang="ru-RU" sz="2000" i="1" dirty="0" smtClean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ранее было 30 дней</a:t>
            </a:r>
            <a:endParaRPr lang="ru-RU" sz="2000" i="1" dirty="0">
              <a:solidFill>
                <a:srgbClr val="FF0000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18262" y="3764309"/>
            <a:ext cx="82303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Датой исполнения валютного договора в полном объеме считается дата окончания исполнения всех обязательств сторонами по валютному договору.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980903" y="728434"/>
            <a:ext cx="9667701" cy="2038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Picture 2" descr="Альфа-Банк» официально представил новый лого и фирменный шриф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553" y="0"/>
            <a:ext cx="1119447" cy="111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1182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8900" y="24735"/>
            <a:ext cx="115826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Изменения по срокам в договоре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5153" y="3516254"/>
            <a:ext cx="10216342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Конкретные прописанные </a:t>
            </a: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сроки по возврату нерезидентом белорусских рублей/иностранной валюты, внесенных резидентом в качестве предварительной оплаты, в случае неисполнения или исполнения не в полном объеме нерезидентом обязательств по передаче </a:t>
            </a:r>
            <a:r>
              <a:rPr lang="ru-RU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товаров (и прочего) для </a:t>
            </a: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договоров, предусматривающих </a:t>
            </a:r>
            <a:r>
              <a:rPr lang="ru-RU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импорт</a:t>
            </a: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; </a:t>
            </a:r>
            <a:r>
              <a:rPr lang="ru-RU" sz="2300" dirty="0" smtClean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!!! </a:t>
            </a:r>
            <a:r>
              <a:rPr lang="ru-RU" i="1" dirty="0" smtClean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ранее </a:t>
            </a:r>
            <a:r>
              <a:rPr lang="ru-RU" i="1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было </a:t>
            </a:r>
            <a:r>
              <a:rPr lang="ru-RU" i="1" dirty="0" smtClean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90 </a:t>
            </a:r>
            <a:r>
              <a:rPr lang="ru-RU" i="1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дней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45153" y="2107191"/>
            <a:ext cx="10925908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Конкретные прописанные сроки по </a:t>
            </a: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оплате переданных нерезиденту товаров, </a:t>
            </a:r>
            <a:r>
              <a:rPr lang="ru-RU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выполненных </a:t>
            </a: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работ, оказанных </a:t>
            </a:r>
            <a:r>
              <a:rPr lang="ru-RU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услуг (и прочего) </a:t>
            </a: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– для договоров, предусматривающих экспорт</a:t>
            </a:r>
            <a:r>
              <a:rPr lang="ru-RU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; </a:t>
            </a:r>
            <a:r>
              <a:rPr lang="ru-RU" sz="2300" dirty="0" smtClean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!!! </a:t>
            </a:r>
            <a:r>
              <a:rPr lang="ru-RU" i="1" dirty="0" smtClean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ранее было 180 дней</a:t>
            </a:r>
            <a:endParaRPr lang="ru-RU" i="1" dirty="0">
              <a:solidFill>
                <a:srgbClr val="FF0000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0708" y="1021293"/>
            <a:ext cx="118608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Валютные договоры, заключаемые между резидентами и нерезидентами, должны предусматривать сроки исполнения обязательств нерезидентами: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03665" y="5509646"/>
            <a:ext cx="109673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В остальных случаях (например, при получении резидентом товаров из-за границы) – срок исполнения обязательств можно не указывать.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172528" y="732621"/>
            <a:ext cx="9667701" cy="2038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1" name="Picture 2" descr="Альфа-Банк» официально представил новый лого и фирменный шриф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553" y="0"/>
            <a:ext cx="1119447" cy="111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58" y="2230804"/>
            <a:ext cx="421265" cy="42126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49" y="3654938"/>
            <a:ext cx="421265" cy="421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3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6031" y="-19050"/>
            <a:ext cx="84834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Репатриация. </a:t>
            </a:r>
            <a:r>
              <a:rPr lang="ru-RU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Сроки репатриации.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56534" y="1171908"/>
            <a:ext cx="994880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Юридические лица - резиденты обязаны обеспечить зачисление на свои счета, открытые в банках Республики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Беларусь: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при экспорте - белорусских рублей и (или) иностранной валюты;</a:t>
            </a:r>
          </a:p>
          <a:p>
            <a:pPr algn="just">
              <a:spcAft>
                <a:spcPts val="0"/>
              </a:spcAft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при импорте - белорусских рублей и (или) иностранной валюты в случае возврата денежных средств при неисполнении или исполнении не в полном объеме нерезидентом своих обязательств.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23888" y="741297"/>
            <a:ext cx="9667701" cy="2038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Picture 2" descr="Альфа-Банк» официально представил новый лого и фирменный шриф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553" y="0"/>
            <a:ext cx="1119447" cy="111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15" y="2349873"/>
            <a:ext cx="421265" cy="42126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92" y="3187644"/>
            <a:ext cx="421265" cy="42126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930583" y="5338821"/>
            <a:ext cx="91661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Важно: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к сроку, прописанному в валютном договоре, 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добавляется срок, необходимый для осуществления</a:t>
            </a:r>
          </a:p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еревода денежных средств между Банками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77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0668" y="1467471"/>
            <a:ext cx="107816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СПАСИБО ЗА ВНИМАНИЕ</a:t>
            </a:r>
            <a:endParaRPr lang="ru-RU" sz="66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026" name="Picture 2" descr="Альфа-Банк» официально представил новый лого и фирменный шриф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553" y="0"/>
            <a:ext cx="1119447" cy="111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015538" y="2588463"/>
            <a:ext cx="10451869" cy="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658389" y="4557884"/>
            <a:ext cx="91661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Хорошего дня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0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0194" y="457727"/>
            <a:ext cx="107816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Новый порядок регистрации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026" name="Picture 2" descr="Альфа-Банк» официально представил новый лого и фирменный шриф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553" y="0"/>
            <a:ext cx="1119447" cy="111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670194" y="1237332"/>
            <a:ext cx="10451869" cy="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670194" y="1491449"/>
            <a:ext cx="10781608" cy="584775"/>
          </a:xfrm>
          <a:prstGeom prst="rect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Основные изменения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0194" y="2260969"/>
            <a:ext cx="10781608" cy="584775"/>
          </a:xfrm>
          <a:prstGeom prst="rect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Сроки регистрации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0194" y="3039691"/>
            <a:ext cx="10781608" cy="584775"/>
          </a:xfrm>
          <a:prstGeom prst="rect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Алгоритм регистрации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70194" y="3789838"/>
            <a:ext cx="10781608" cy="584775"/>
          </a:xfrm>
          <a:prstGeom prst="rect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Оказание услуги Банком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70194" y="5311510"/>
            <a:ext cx="10781608" cy="584775"/>
          </a:xfrm>
          <a:prstGeom prst="rect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Репатриация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0194" y="4549510"/>
            <a:ext cx="10781608" cy="584775"/>
          </a:xfrm>
          <a:prstGeom prst="rect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Информирование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2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4768" y="16763"/>
            <a:ext cx="104766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Регистрации подлежат договоры: 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67687" y="1452371"/>
            <a:ext cx="1075531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Договор заключен с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нерезидентом;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Сумма денежных обязательств по договору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не определена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либо составляет  </a:t>
            </a:r>
            <a:r>
              <a:rPr lang="ru-RU" sz="24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4 000 БВ и более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на дату заключения договора 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(</a:t>
            </a:r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при этом пересчет суммы договора в случае его выражения в иностранной валюте осуществляется в белорусские рубли по </a:t>
            </a:r>
            <a:r>
              <a:rPr lang="ru-RU" sz="22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официальному курсу белорусского рубля к иностранной валюте</a:t>
            </a:r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установленному </a:t>
            </a:r>
            <a:r>
              <a:rPr lang="ru-RU" sz="22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НБ  РБ</a:t>
            </a: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на </a:t>
            </a:r>
            <a:r>
              <a:rPr lang="ru-RU" sz="22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дату заключения договора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).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026" name="Picture 2" descr="Альфа-Банк» официально представил новый лого и фирменный шриф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553" y="0"/>
            <a:ext cx="1119447" cy="111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23" y="2363473"/>
            <a:ext cx="421265" cy="42126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23" y="1476944"/>
            <a:ext cx="421265" cy="421265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025833" y="5264119"/>
            <a:ext cx="91661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Важно: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расчеты с контрагентом будут производиться на основании ч.2 п.3 Постановления НБ РБ №37.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022898" y="724649"/>
            <a:ext cx="9667701" cy="2038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2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93761" y="-87472"/>
            <a:ext cx="49279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Сроки </a:t>
            </a:r>
            <a:r>
              <a:rPr lang="ru-RU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регистрации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9029" y="919079"/>
            <a:ext cx="105992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Валютный договор подлежит регистрации 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23887" y="692759"/>
            <a:ext cx="9667701" cy="2038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1" name="Picture 2" descr="Альфа-Банк» официально представил новый лого и фирменный шриф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553" y="0"/>
            <a:ext cx="1119447" cy="111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55" y="1714432"/>
            <a:ext cx="421265" cy="42126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55" y="2697996"/>
            <a:ext cx="421265" cy="42126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123117" y="1561159"/>
            <a:ext cx="91684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В любой день после заключения валютного договора, но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до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совершения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резидентом действий, направленных на исполнение валютного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договора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23118" y="2552321"/>
            <a:ext cx="9168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Не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позднее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7 (семи)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рабочих дней с даты, следующей за датой поступления денежных средств по валютному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договору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55" y="3590629"/>
            <a:ext cx="421265" cy="421265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123118" y="3534003"/>
            <a:ext cx="91684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Не позднее 7 (семи) рабочих дней с даты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внесения изменений в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ранее не подлежавший регистрации валютный договор, в соответствии с которыми сумма обязательств по нему достигает либо увеличивается до 4 000 БВ, или становится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неопределенной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55" y="4915063"/>
            <a:ext cx="421265" cy="421265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123117" y="4915063"/>
            <a:ext cx="91684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 09.07.2021 нужно регистрировать все валютные договоры, заключенные резидентами до 09.07.2021, если обязательства по ним не исполнены. </a:t>
            </a:r>
          </a:p>
          <a:p>
            <a:pPr algn="just"/>
            <a:r>
              <a:rPr lang="ru-RU" dirty="0">
                <a:solidFill>
                  <a:srgbClr val="FF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!!!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Срок регистрации по таким договорам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будет зависеть от наступления событий, указанных в вышеперечисленных пунктах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856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9471" y="14824"/>
            <a:ext cx="104766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Алгоритм регистрации </a:t>
            </a:r>
            <a:r>
              <a:rPr lang="ru-RU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договоров</a:t>
            </a:r>
          </a:p>
        </p:txBody>
      </p:sp>
      <p:pic>
        <p:nvPicPr>
          <p:cNvPr id="1026" name="Picture 2" descr="Альфа-Банк» официально представил новый лого и фирменный шриф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553" y="0"/>
            <a:ext cx="1119447" cy="111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623888" y="741297"/>
            <a:ext cx="9667701" cy="2038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Скругленный прямоугольник 1">
            <a:hlinkClick r:id="rId3" action="ppaction://hlinksldjump"/>
          </p:cNvPr>
          <p:cNvSpPr/>
          <p:nvPr/>
        </p:nvSpPr>
        <p:spPr>
          <a:xfrm>
            <a:off x="2911642" y="948454"/>
            <a:ext cx="3886199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  <a:hlinkClick r:id="rId3" action="ppaction://hlinksldjump"/>
              </a:rPr>
              <a:t>Регистрация в МСИ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038855" y="948454"/>
            <a:ext cx="5077327" cy="1323439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НБ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РБ рекомендует заранее позаботится о получении сертификатов открытых ключей, выданных в </a:t>
            </a:r>
            <a:r>
              <a:rPr lang="ru-RU" sz="16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республиканском удостоверяющем центре Государственной системы управления открытыми ключами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63514" y="2378901"/>
            <a:ext cx="3982454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Регистрация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личного кабинета </a:t>
            </a:r>
          </a:p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на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веб-портале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НБ РБ</a:t>
            </a:r>
          </a:p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  <a:hlinkClick r:id="rId4"/>
              </a:rPr>
              <a:t>https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hlinkClick r:id="rId4"/>
              </a:rPr>
              <a:t>://rvd.nbrb.by/nbrbResidentUi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hlinkClick r:id="rId4"/>
              </a:rPr>
              <a:t>/#/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831512" y="1894247"/>
            <a:ext cx="378997" cy="445169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>
            <a:off x="7038854" y="2436811"/>
            <a:ext cx="5077327" cy="1323439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Регистрацию и создание личного кабинета осуществляет руководитель или главный бухгалтер.</a:t>
            </a:r>
          </a:p>
          <a:p>
            <a:pPr algn="just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На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компьютере должен быть настроен </a:t>
            </a:r>
            <a:r>
              <a:rPr lang="ru-RU" sz="1600" u="sng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криптопровайдер</a:t>
            </a:r>
            <a:r>
              <a:rPr lang="ru-RU" sz="16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АВЕСТ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4258320" y="3364734"/>
            <a:ext cx="378997" cy="889227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Скругленный прямоугольник 18">
            <a:hlinkClick r:id="rId5" action="ppaction://hlinksldjump"/>
          </p:cNvPr>
          <p:cNvSpPr/>
          <p:nvPr/>
        </p:nvSpPr>
        <p:spPr>
          <a:xfrm>
            <a:off x="5161926" y="4308189"/>
            <a:ext cx="3982454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2">
                    <a:lumMod val="25000"/>
                  </a:schemeClr>
                </a:solidFill>
                <a:hlinkClick r:id="rId5" action="ppaction://hlinksldjump"/>
              </a:rPr>
              <a:t>Регистрация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hlinkClick r:id="rId5" action="ppaction://hlinksldjump"/>
              </a:rPr>
              <a:t>валютных договоров через обслуживающий Банк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03204" y="4309073"/>
            <a:ext cx="3982454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Регистрация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валютных договоров самостоятельно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119565" y="5409357"/>
            <a:ext cx="4067175" cy="862544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ЗАО «Альфа-Банк»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будет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оказывать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клиентам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услугу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по регистрации валютных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договоров. </a:t>
            </a: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11490" y="5587737"/>
            <a:ext cx="3765881" cy="882742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На сайте НБ РБ уже есть инструкция с пошаговыми действиями по регистрации валютных договоров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5437829" y="3364734"/>
            <a:ext cx="378997" cy="889227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59037" y="1171125"/>
                <a:ext cx="18434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!</m:t>
                      </m:r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9037" y="1171125"/>
                <a:ext cx="184345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863946" y="2627323"/>
                <a:ext cx="18434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!</m:t>
                      </m:r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946" y="2627323"/>
                <a:ext cx="184345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683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0872" y="12783"/>
            <a:ext cx="104766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Регистрации в МСИ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65137" y="981383"/>
            <a:ext cx="91661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Авторизация через МСИ: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Н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а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странице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hlinkClick r:id="rId2"/>
              </a:rPr>
              <a:t>https://legal.raschet.by/client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hlinkClick r:id="rId2"/>
              </a:rPr>
              <a:t>/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используя браузер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Internet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Explorer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необходимо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осуществить вход в Личный кабинет юридического лица по сертификату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ГосСУОК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, выданного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на имя главного бухгалтера или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руководителя.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В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открывшемся кабинете выбрать вкладку "</a:t>
            </a:r>
            <a:r>
              <a:rPr lang="ru-RU" sz="2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Безопасность и вход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" и активировать кнопку "</a:t>
            </a:r>
            <a:r>
              <a:rPr lang="ru-RU" sz="2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Авторизация любого сотрудника от имени ЮЛ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" в положение ВКЛ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</a:p>
          <a:p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О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существить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выход из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Личного кабинета.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026" name="Picture 2" descr="Альфа-Банк» официально представил новый лого и фирменный шрифт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553" y="0"/>
            <a:ext cx="1119447" cy="111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97" y="1814940"/>
            <a:ext cx="421265" cy="42126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97" y="3628014"/>
            <a:ext cx="421265" cy="42126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09" y="4974049"/>
            <a:ext cx="421265" cy="421265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623888" y="741297"/>
            <a:ext cx="9667701" cy="2038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379918" y="6581001"/>
            <a:ext cx="812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hlinkClick r:id="rId5" action="ppaction://hlinksldjump"/>
              </a:rPr>
              <a:t>Алгоритм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11308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1148" y="10274"/>
            <a:ext cx="104766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Оказание услуги Банком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65137" y="981383"/>
            <a:ext cx="9079013" cy="2437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ЗАО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«Альфа-Банк»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будет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оказывать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клиентам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услугу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по регистрации валютных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договоров. 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Для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этого клиент должен будет в личном кабинете веб-портала предоставить Банку соответствующие права, предварительно заключив с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ЗАО «Альфа-Банк» договор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026" name="Picture 2" descr="Альфа-Банк» официально представил новый лого и фирменный шриф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553" y="0"/>
            <a:ext cx="1119447" cy="111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265137" y="3638007"/>
            <a:ext cx="5617801" cy="2858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Для того чтобы предоставить Банку права, необходимо:</a:t>
            </a:r>
          </a:p>
          <a:p>
            <a:pPr algn="just">
              <a:lnSpc>
                <a:spcPct val="107000"/>
              </a:lnSpc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indent="-342900" algn="just">
              <a:lnSpc>
                <a:spcPct val="107000"/>
              </a:lnSpc>
              <a:buAutoNum type="arabicPeriod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Перейти по ссылке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hlinkClick r:id="rId3"/>
              </a:rPr>
              <a:t>https://rvd.nbrb.by/nbrbResidentUi/#/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и указав необходимые атрибуты войти в личный кабинет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5224" y="3750037"/>
            <a:ext cx="5079532" cy="2720188"/>
          </a:xfrm>
          <a:prstGeom prst="rect">
            <a:avLst/>
          </a:prstGeom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623888" y="741297"/>
            <a:ext cx="9667701" cy="2038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85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1148" y="10274"/>
            <a:ext cx="104766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Оказание услуги Банком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026" name="Picture 2" descr="Альфа-Банк» официально представил новый лого и фирменный шрифт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553" y="0"/>
            <a:ext cx="1119447" cy="111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273448" y="1119447"/>
            <a:ext cx="95497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2.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Перейти в раздел «</a:t>
            </a:r>
            <a:r>
              <a:rPr lang="ru-RU" sz="2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Администрирование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»  во вкладку «</a:t>
            </a:r>
            <a:r>
              <a:rPr lang="ru-RU" sz="2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Предоставление прав по регистрации и сопровождению валютных договоров банкам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»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/>
          <a:srcRect l="-231" r="12706"/>
          <a:stretch/>
        </p:blipFill>
        <p:spPr>
          <a:xfrm>
            <a:off x="1343025" y="2452986"/>
            <a:ext cx="9835938" cy="2930085"/>
          </a:xfrm>
          <a:prstGeom prst="rect">
            <a:avLst/>
          </a:prstGeom>
        </p:spPr>
      </p:pic>
      <p:cxnSp>
        <p:nvCxnSpPr>
          <p:cNvPr id="11" name="Прямая со стрелкой 10"/>
          <p:cNvCxnSpPr/>
          <p:nvPr/>
        </p:nvCxnSpPr>
        <p:spPr>
          <a:xfrm>
            <a:off x="764771" y="3458095"/>
            <a:ext cx="508677" cy="40732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23888" y="741297"/>
            <a:ext cx="9667701" cy="2038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3798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Альфа-Банк» официально представил новый лого и фирменный шриф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553" y="0"/>
            <a:ext cx="1119447" cy="111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220887" y="1117794"/>
            <a:ext cx="90707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3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.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В открывшейся вкладке нажать кнопку «Добавить» 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228600" y="1952625"/>
            <a:ext cx="11898840" cy="2499164"/>
            <a:chOff x="-51608" y="452501"/>
            <a:chExt cx="12837908" cy="2855422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3"/>
            <a:srcRect r="1619"/>
            <a:stretch/>
          </p:blipFill>
          <p:spPr>
            <a:xfrm>
              <a:off x="-51608" y="452501"/>
              <a:ext cx="12701933" cy="2855422"/>
            </a:xfrm>
            <a:prstGeom prst="rect">
              <a:avLst/>
            </a:prstGeom>
          </p:spPr>
        </p:pic>
        <p:sp>
          <p:nvSpPr>
            <p:cNvPr id="5" name="Прямоугольник 4"/>
            <p:cNvSpPr/>
            <p:nvPr/>
          </p:nvSpPr>
          <p:spPr>
            <a:xfrm>
              <a:off x="11962131" y="1473419"/>
              <a:ext cx="739574" cy="315012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 flipH="1">
              <a:off x="12241733" y="910992"/>
              <a:ext cx="544567" cy="39918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Прямая соединительная линия 11"/>
          <p:cNvCxnSpPr/>
          <p:nvPr/>
        </p:nvCxnSpPr>
        <p:spPr>
          <a:xfrm>
            <a:off x="623888" y="741297"/>
            <a:ext cx="9667701" cy="2038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21148" y="10274"/>
            <a:ext cx="104766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Оказание услуги Банком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75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2667</TotalTime>
  <Words>1008</Words>
  <Application>Microsoft Office PowerPoint</Application>
  <PresentationFormat>Широкоэкранный</PresentationFormat>
  <Paragraphs>97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Microsoft Sans Serif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Alfa-Bank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Щелокова Анна Владимировна</dc:creator>
  <cp:lastModifiedBy>Леванчук Вероника Сергеевна</cp:lastModifiedBy>
  <cp:revision>133</cp:revision>
  <dcterms:created xsi:type="dcterms:W3CDTF">2021-05-25T09:34:49Z</dcterms:created>
  <dcterms:modified xsi:type="dcterms:W3CDTF">2021-06-17T09:46:41Z</dcterms:modified>
</cp:coreProperties>
</file>