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6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  <p:sldMasterId id="2147483856" r:id="rId2"/>
    <p:sldMasterId id="2147483870" r:id="rId3"/>
    <p:sldMasterId id="2147483882" r:id="rId4"/>
    <p:sldMasterId id="2147483895" r:id="rId5"/>
    <p:sldMasterId id="2147483907" r:id="rId6"/>
    <p:sldMasterId id="2147483924" r:id="rId7"/>
    <p:sldMasterId id="2147483936" r:id="rId8"/>
  </p:sldMasterIdLst>
  <p:notesMasterIdLst>
    <p:notesMasterId r:id="rId19"/>
  </p:notesMasterIdLst>
  <p:sldIdLst>
    <p:sldId id="422" r:id="rId9"/>
    <p:sldId id="719" r:id="rId10"/>
    <p:sldId id="715" r:id="rId11"/>
    <p:sldId id="724" r:id="rId12"/>
    <p:sldId id="725" r:id="rId13"/>
    <p:sldId id="707" r:id="rId14"/>
    <p:sldId id="450" r:id="rId15"/>
    <p:sldId id="454" r:id="rId16"/>
    <p:sldId id="711" r:id="rId17"/>
    <p:sldId id="728" r:id="rId18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Gulyaev" initials="N" lastIdx="7" clrIdx="0"/>
  <p:cmAuthor id="1" name="yanischenko" initials="y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8AA3"/>
    <a:srgbClr val="E1E1E1"/>
    <a:srgbClr val="CCCCCC"/>
    <a:srgbClr val="D6D6D6"/>
    <a:srgbClr val="C02929"/>
    <a:srgbClr val="F3F3F6"/>
    <a:srgbClr val="E6E6E6"/>
    <a:srgbClr val="D8D8D8"/>
    <a:srgbClr val="CBCBCB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4" autoAdjust="0"/>
    <p:restoredTop sz="95994" autoAdjust="0"/>
  </p:normalViewPr>
  <p:slideViewPr>
    <p:cSldViewPr>
      <p:cViewPr varScale="1">
        <p:scale>
          <a:sx n="115" d="100"/>
          <a:sy n="115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ibank.by\domain\public\group\b270\main\FinancialDep\&#1041;&#1045;&#1051;&#1071;&#1049;\&#1044;&#1083;&#1103;%20&#1087;&#1088;&#1077;&#1079;&#1077;&#1085;&#1090;&#1072;&#1094;&#1080;&#1080;%20&#1043;&#1054;&#1057;&#1040;%20&#1055;&#1088;&#1072;&#1074;&#1083;&#1077;&#1085;&#1080;&#107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ibank.by\domain\public\group\b270\main\FinancialDep\&#1041;&#1045;&#1051;&#1071;&#1049;\&#1044;&#1083;&#1103;%20&#1087;&#1088;&#1077;&#1079;&#1077;&#1085;&#1090;&#1072;&#1094;&#1080;&#1080;%20&#1043;&#1054;&#1057;&#1040;%20&#1055;&#1088;&#1072;&#1074;&#1083;&#1077;&#1085;&#1080;&#1077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ibank.by\domain\public\group\b270\main\FinancialDep\&#1041;&#1045;&#1051;&#1071;&#1049;\&#1044;&#1083;&#1103;%20&#1087;&#1088;&#1077;&#1079;&#1077;&#1085;&#1090;&#1072;&#1094;&#1080;&#1080;%20&#1043;&#1054;&#1057;&#1040;%20&#1055;&#1088;&#1072;&#1074;&#1083;&#1077;&#1085;&#1080;&#1077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ibank.by\domain\public\group\b270\main\FinancialDep\&#1041;&#1045;&#1051;&#1071;&#1049;\&#1044;&#1083;&#1103;%20&#1087;&#1088;&#1077;&#1079;&#1077;&#1085;&#1090;&#1072;&#1094;&#1080;&#1080;%20&#1043;&#1054;&#1057;&#1040;%20&#1055;&#1088;&#1072;&#1074;&#1083;&#1077;&#1085;&#1080;&#1077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ibank.by\domain\public\group\b270\main\FinancialDep\&#1041;&#1045;&#1051;&#1071;&#1049;\&#1044;&#1083;&#1103;%20&#1087;&#1088;&#1077;&#1079;&#1077;&#1085;&#1090;&#1072;&#1094;&#1080;&#1080;%20&#1043;&#1054;&#1057;&#1040;%20&#1055;&#1088;&#1072;&#1074;&#1083;&#1077;&#1085;&#1080;&#1077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ibank.by\domain\public\group\b270\main\FinancialDep\&#1041;&#1045;&#1051;&#1071;&#1049;\&#1044;&#1083;&#1103;%20&#1087;&#1088;&#1077;&#1079;&#1077;&#1085;&#1090;&#1072;&#1094;&#1080;&#1080;%20&#1043;&#1054;&#1057;&#1040;%20&#1055;&#1088;&#1072;&#1074;&#1083;&#1077;&#1085;&#1080;&#1077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ibank.by\domain\public\group\b270\main\FinancialDep\&#1041;&#1045;&#1051;&#1071;&#1049;\&#1044;&#1083;&#1103;%20&#1087;&#1088;&#1077;&#1079;&#1077;&#1085;&#1090;&#1072;&#1094;&#1080;&#1080;%20&#1043;&#1054;&#1057;&#1040;%20&#1055;&#1088;&#1072;&#1074;&#1083;&#1077;&#1085;&#1080;&#1077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ibank.by\domain\public\group\b270\main\FinancialDep\&#1041;&#1045;&#1051;&#1071;&#1049;\&#1044;&#1083;&#1103;%20&#1087;&#1088;&#1077;&#1079;&#1077;&#1085;&#1090;&#1072;&#1094;&#1080;&#1080;%20&#1043;&#1054;&#1057;&#1040;%20&#1055;&#1088;&#1072;&#1074;&#1083;&#1077;&#1085;&#1080;&#1077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ibank.by\domain\public\group\b270\main\FinancialDep\&#1041;&#1045;&#1051;&#1071;&#1049;\&#1044;&#1083;&#1103;%20&#1087;&#1088;&#1077;&#1079;&#1077;&#1085;&#1090;&#1072;&#1094;&#1080;&#1080;%20&#1043;&#1054;&#1057;&#1040;%20&#1055;&#1088;&#1072;&#1074;&#1083;&#1077;&#1085;&#1080;&#107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ibank.by\domain\public\group\b270\main\FinancialDep\&#1041;&#1045;&#1051;&#1071;&#1049;\&#1044;&#1083;&#1103;%20&#1087;&#1088;&#1077;&#1079;&#1077;&#1085;&#1090;&#1072;&#1094;&#1080;&#1080;%20&#1043;&#1054;&#1057;&#1040;%20&#1055;&#1088;&#1072;&#1074;&#1083;&#1077;&#1085;&#1080;&#107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ibank.by\domain\public\group\b270\main\FinancialDep\&#1041;&#1045;&#1051;&#1071;&#1049;\&#1044;&#1083;&#1103;%20&#1087;&#1088;&#1077;&#1079;&#1077;&#1085;&#1090;&#1072;&#1094;&#1080;&#1080;%20&#1043;&#1054;&#1057;&#1040;%20&#1055;&#1088;&#1072;&#1074;&#1083;&#1077;&#1085;&#1080;&#1077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ibank.by\domain\public\group\b270\main\FinancialDep\&#1041;&#1045;&#1051;&#1071;&#1049;\&#1044;&#1083;&#1103;%20&#1087;&#1088;&#1077;&#1079;&#1077;&#1085;&#1090;&#1072;&#1094;&#1080;&#1080;%20&#1043;&#1054;&#1057;&#1040;%20&#1055;&#1088;&#1072;&#1074;&#1083;&#1077;&#1085;&#1080;&#107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ibank.by\domain\public\group\b270\main\FinancialDep\&#1041;&#1045;&#1051;&#1071;&#1049;\&#1044;&#1083;&#1103;%20&#1087;&#1088;&#1077;&#1079;&#1077;&#1085;&#1090;&#1072;&#1094;&#1080;&#1080;%20&#1043;&#1054;&#1057;&#1040;%20&#1055;&#1088;&#1072;&#1074;&#1083;&#1077;&#1085;&#1080;&#107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ibank.by\domain\public\group\b270\main\FinancialDep\&#1041;&#1045;&#1051;&#1071;&#1049;\&#1044;&#1083;&#1103;%20&#1087;&#1088;&#1077;&#1079;&#1077;&#1085;&#1090;&#1072;&#1094;&#1080;&#1080;%20&#1043;&#1054;&#1057;&#1040;%20&#1055;&#1088;&#1072;&#1074;&#1083;&#1077;&#1085;&#1080;&#1077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ibank.by\domain\public\group\b270\main\FinancialDep\&#1041;&#1045;&#1051;&#1071;&#1049;\&#1044;&#1083;&#1103;%20&#1087;&#1088;&#1077;&#1079;&#1077;&#1085;&#1090;&#1072;&#1094;&#1080;&#1080;%20&#1043;&#1054;&#1057;&#1040;%20&#1055;&#1088;&#1072;&#1074;&#1083;&#1077;&#1085;&#1080;&#1077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ibank.by\domain\public\group\b270\main\FinancialDep\&#1041;&#1045;&#1051;&#1071;&#1049;\&#1044;&#1083;&#1103;%20&#1087;&#1088;&#1077;&#1079;&#1077;&#1085;&#1090;&#1072;&#1094;&#1080;&#1080;%20&#1043;&#1054;&#1057;&#1040;%20&#1055;&#1088;&#1072;&#1074;&#1083;&#1077;&#1085;&#1080;&#1077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latin typeface="Akrobat" panose="00000600000000000000" pitchFamily="50" charset="-52"/>
              </a:rPr>
              <a:t>Активные клиенты, Розничный бизнес, тыс. шт.</a:t>
            </a:r>
          </a:p>
        </c:rich>
      </c:tx>
      <c:layout>
        <c:manualLayout>
          <c:xMode val="edge"/>
          <c:yMode val="edge"/>
          <c:x val="0.10552095622193568"/>
          <c:y val="1.098269105113533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Лист1!$C$3</c:f>
              <c:strCache>
                <c:ptCount val="1"/>
                <c:pt idx="0">
                  <c:v>Мобильный банк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Лист1!$B$5:$B$7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Лист1!$C$5:$C$7</c:f>
              <c:numCache>
                <c:formatCode>_-* #\ ##0_-;\-* #\ ##0_-;_-* "-"??_-;_-@_-</c:formatCode>
                <c:ptCount val="3"/>
                <c:pt idx="0" formatCode="General">
                  <c:v>361</c:v>
                </c:pt>
                <c:pt idx="1">
                  <c:v>439.67599999999999</c:v>
                </c:pt>
                <c:pt idx="2" formatCode="0">
                  <c:v>594.96900000000005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C2-4C2F-A213-5A22523B3867}"/>
            </c:ext>
          </c:extLst>
        </c:ser>
        <c:ser>
          <c:idx val="1"/>
          <c:order val="1"/>
          <c:tx>
            <c:strRef>
              <c:f>Лист1!$D$3</c:f>
              <c:strCache>
                <c:ptCount val="1"/>
                <c:pt idx="0">
                  <c:v>Прочие клиенты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tx1">
                  <a:lumMod val="20000"/>
                  <a:lumOff val="80000"/>
                  <a:alpha val="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Лист1!$B$5:$B$7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Лист1!$D$5:$D$7</c:f>
              <c:numCache>
                <c:formatCode>_-* #\ ##0_-;\-* #\ ##0_-;_-* "-"??_-;_-@_-</c:formatCode>
                <c:ptCount val="3"/>
                <c:pt idx="0" formatCode="General">
                  <c:v>125</c:v>
                </c:pt>
                <c:pt idx="1">
                  <c:v>158.94999999999999</c:v>
                </c:pt>
                <c:pt idx="2">
                  <c:v>199.625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C2-4C2F-A213-5A22523B3867}"/>
            </c:ext>
          </c:extLst>
        </c:ser>
        <c:ser>
          <c:idx val="2"/>
          <c:order val="2"/>
          <c:tx>
            <c:strRef>
              <c:f>Лист1!$E$3</c:f>
              <c:strCache>
                <c:ptCount val="1"/>
                <c:pt idx="0">
                  <c:v>Итого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Лист1!$B$5:$B$7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Лист1!$E$5:$E$7</c:f>
              <c:numCache>
                <c:formatCode>_-* #\ ##0_-;\-* #\ ##0_-;_-* "-"??_-;_-@_-</c:formatCode>
                <c:ptCount val="3"/>
                <c:pt idx="0" formatCode="General">
                  <c:v>486</c:v>
                </c:pt>
                <c:pt idx="1">
                  <c:v>598.62599999999998</c:v>
                </c:pt>
                <c:pt idx="2" formatCode="0">
                  <c:v>794.59400000000005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C2-4C2F-A213-5A22523B38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985304"/>
        <c:axId val="171982352"/>
      </c:barChart>
      <c:catAx>
        <c:axId val="171985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  <c:crossAx val="171982352"/>
        <c:crosses val="autoZero"/>
        <c:auto val="1"/>
        <c:lblAlgn val="ctr"/>
        <c:lblOffset val="100"/>
        <c:noMultiLvlLbl val="0"/>
      </c:catAx>
      <c:valAx>
        <c:axId val="171982352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985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latin typeface="Akrobat" panose="00000600000000000000" pitchFamily="50" charset="-52"/>
              </a:rPr>
              <a:t>Операционный доход Средний бизнес, млн. </a:t>
            </a:r>
            <a:r>
              <a:rPr lang="en-US" sz="1400" b="1" dirty="0">
                <a:latin typeface="Akrobat" panose="00000600000000000000" pitchFamily="50" charset="-52"/>
              </a:rPr>
              <a:t>USD</a:t>
            </a:r>
            <a:endParaRPr lang="ru-RU" sz="1400" b="1" dirty="0">
              <a:latin typeface="Akrobat" panose="00000600000000000000" pitchFamily="50" charset="-52"/>
            </a:endParaRPr>
          </a:p>
        </c:rich>
      </c:tx>
      <c:layout>
        <c:manualLayout>
          <c:xMode val="edge"/>
          <c:yMode val="edge"/>
          <c:x val="0.1393520862895671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0456986260785837E-2"/>
          <c:y val="0.25146548044369338"/>
          <c:w val="0.89720864348405738"/>
          <c:h val="0.64550576251761504"/>
        </c:manualLayout>
      </c:layout>
      <c:barChart>
        <c:barDir val="col"/>
        <c:grouping val="stacked"/>
        <c:varyColors val="0"/>
        <c:ser>
          <c:idx val="0"/>
          <c:order val="1"/>
          <c:spPr>
            <a:solidFill>
              <a:srgbClr val="8A8AA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28E-4812-A02B-21854519F4BB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28E-4812-A02B-21854519F4BB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28E-4812-A02B-21854519F4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Лист1!$B$32:$B$34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Лист1!$C$32:$C$34</c:f>
              <c:numCache>
                <c:formatCode>_-* #\ ##0.0_-;\-* #\ ##0.0_-;_-* "-"??_-;_-@_-</c:formatCode>
                <c:ptCount val="3"/>
                <c:pt idx="0" formatCode="General">
                  <c:v>21.1</c:v>
                </c:pt>
                <c:pt idx="1">
                  <c:v>32.573133935210002</c:v>
                </c:pt>
                <c:pt idx="2" formatCode="0.0">
                  <c:v>25.595743552558073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8E-4812-A02B-21854519F4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604735"/>
        <c:axId val="16602111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solidFill>
                      <a:schemeClr val="tx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Лист1!$B$32:$B$34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Лист1!$B$32:$B$34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1357-4407-B8B4-CDAEA3255547}"/>
                  </c:ext>
                </c:extLst>
              </c15:ser>
            </c15:filteredBarSeries>
          </c:ext>
        </c:extLst>
      </c:barChart>
      <c:catAx>
        <c:axId val="16604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  <c:crossAx val="16602111"/>
        <c:crosses val="autoZero"/>
        <c:auto val="1"/>
        <c:lblAlgn val="ctr"/>
        <c:lblOffset val="100"/>
        <c:noMultiLvlLbl val="0"/>
      </c:catAx>
      <c:valAx>
        <c:axId val="16602111"/>
        <c:scaling>
          <c:orientation val="minMax"/>
          <c:max val="3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047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latin typeface="Akrobat" panose="00000600000000000000" pitchFamily="50" charset="-52"/>
              </a:rPr>
              <a:t>Операционный доход Массовый бизнес, млн. </a:t>
            </a:r>
            <a:r>
              <a:rPr lang="en-US" sz="1400" b="1" dirty="0">
                <a:latin typeface="Akrobat" panose="00000600000000000000" pitchFamily="50" charset="-52"/>
              </a:rPr>
              <a:t>USD</a:t>
            </a:r>
            <a:endParaRPr lang="ru-RU" sz="1400" b="1" dirty="0">
              <a:latin typeface="Akrobat" panose="00000600000000000000" pitchFamily="50" charset="-52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1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Лист1!$J$27:$J$29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Лист1!$K$27:$K$29</c:f>
              <c:numCache>
                <c:formatCode>General</c:formatCode>
                <c:ptCount val="3"/>
                <c:pt idx="0">
                  <c:v>23.9</c:v>
                </c:pt>
                <c:pt idx="1">
                  <c:v>32.81975493644493</c:v>
                </c:pt>
                <c:pt idx="2">
                  <c:v>27.555844528252965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69-4FA9-BC37-BEC9C1A7B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604735"/>
        <c:axId val="16602111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solidFill>
                      <a:schemeClr val="tx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Лист1!$J$27:$J$29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Лист1!$J$27:$J$29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BC88-4042-AA14-18D726F826CB}"/>
                  </c:ext>
                </c:extLst>
              </c15:ser>
            </c15:filteredBarSeries>
          </c:ext>
        </c:extLst>
      </c:barChart>
      <c:catAx>
        <c:axId val="16604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  <c:crossAx val="16602111"/>
        <c:crosses val="autoZero"/>
        <c:auto val="1"/>
        <c:lblAlgn val="ctr"/>
        <c:lblOffset val="100"/>
        <c:noMultiLvlLbl val="0"/>
      </c:catAx>
      <c:valAx>
        <c:axId val="16602111"/>
        <c:scaling>
          <c:orientation val="minMax"/>
          <c:max val="3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047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latin typeface="Akrobat" panose="00000600000000000000" pitchFamily="50" charset="-52"/>
              </a:rPr>
              <a:t>Операционный доход </a:t>
            </a:r>
            <a:r>
              <a:rPr lang="ru-RU" sz="1400" b="1" dirty="0" err="1">
                <a:latin typeface="Akrobat" panose="00000600000000000000" pitchFamily="50" charset="-52"/>
              </a:rPr>
              <a:t>Корпо</a:t>
            </a:r>
            <a:r>
              <a:rPr lang="ru-RU" sz="1400" b="1" dirty="0">
                <a:latin typeface="Akrobat" panose="00000600000000000000" pitchFamily="50" charset="-52"/>
              </a:rPr>
              <a:t> бизнес, млн. </a:t>
            </a:r>
            <a:r>
              <a:rPr lang="en-US" sz="1400" b="1" dirty="0">
                <a:latin typeface="Akrobat" panose="00000600000000000000" pitchFamily="50" charset="-52"/>
              </a:rPr>
              <a:t>USD</a:t>
            </a:r>
            <a:endParaRPr lang="ru-RU" sz="1400" b="1" dirty="0">
              <a:latin typeface="Akrobat" panose="00000600000000000000" pitchFamily="50" charset="-52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5589371777944919E-2"/>
          <c:y val="0.15662204208193015"/>
          <c:w val="0.88972088538553662"/>
          <c:h val="0.650106743010054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Лист1!$K$31</c:f>
              <c:strCache>
                <c:ptCount val="1"/>
                <c:pt idx="0">
                  <c:v>ТОП-10 клиентов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Лист1!$J$33:$J$35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Лист1!$K$33:$K$35</c:f>
              <c:numCache>
                <c:formatCode>_(* #,##0.00_);_(* \(#,##0.00\);_(* "-"??_);_(@_)</c:formatCode>
                <c:ptCount val="3"/>
                <c:pt idx="0" formatCode="General">
                  <c:v>10.199999999999999</c:v>
                </c:pt>
                <c:pt idx="1">
                  <c:v>20.023454994230001</c:v>
                </c:pt>
                <c:pt idx="2" formatCode="0.0">
                  <c:v>19.66205081312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82-465E-BDBB-F128E07084BD}"/>
            </c:ext>
          </c:extLst>
        </c:ser>
        <c:ser>
          <c:idx val="1"/>
          <c:order val="1"/>
          <c:tx>
            <c:strRef>
              <c:f>Лист1!$L$31</c:f>
              <c:strCache>
                <c:ptCount val="1"/>
                <c:pt idx="0">
                  <c:v>Прочие клиенты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Лист1!$J$33:$J$35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Лист1!$L$33:$L$35</c:f>
              <c:numCache>
                <c:formatCode>_-* #\ ##0.0\ _B_r_-;\-* #\ ##0.0\ _B_r_-;_-* "-"?\ _B_r_-;_-@_-</c:formatCode>
                <c:ptCount val="3"/>
                <c:pt idx="0" formatCode="General">
                  <c:v>32.4</c:v>
                </c:pt>
                <c:pt idx="1">
                  <c:v>59.804891720779985</c:v>
                </c:pt>
                <c:pt idx="2" formatCode="0.0">
                  <c:v>41.056803852846741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A8-4E7E-9250-817932B6A61B}"/>
            </c:ext>
          </c:extLst>
        </c:ser>
        <c:ser>
          <c:idx val="2"/>
          <c:order val="2"/>
          <c:tx>
            <c:strRef>
              <c:f>Лист1!$M$31</c:f>
              <c:strCache>
                <c:ptCount val="1"/>
                <c:pt idx="0">
                  <c:v>итого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2A8-4E7E-9250-817932B6A61B}"/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2A8-4E7E-9250-817932B6A61B}"/>
                </c:ext>
              </c:extLst>
            </c:dLbl>
            <c:dLbl>
              <c:idx val="2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2A8-4E7E-9250-817932B6A6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Лист1!$J$33:$J$35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Лист1!$M$33:$M$35</c:f>
              <c:numCache>
                <c:formatCode>_-* #\ ##0.0_-;\-* #\ ##0.0_-;_-* "-"??_-;_-@_-</c:formatCode>
                <c:ptCount val="3"/>
                <c:pt idx="0" formatCode="General">
                  <c:v>42.599999999999994</c:v>
                </c:pt>
                <c:pt idx="1">
                  <c:v>79.828346715009985</c:v>
                </c:pt>
                <c:pt idx="2" formatCode="0.0">
                  <c:v>60.718854665966745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A8-4E7E-9250-817932B6A6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58507216"/>
        <c:axId val="1958505904"/>
      </c:barChart>
      <c:catAx>
        <c:axId val="195850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  <c:crossAx val="1958505904"/>
        <c:crosses val="autoZero"/>
        <c:auto val="1"/>
        <c:lblAlgn val="ctr"/>
        <c:lblOffset val="100"/>
        <c:noMultiLvlLbl val="0"/>
      </c:catAx>
      <c:valAx>
        <c:axId val="1958505904"/>
        <c:scaling>
          <c:orientation val="minMax"/>
          <c:max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850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8024338442765769"/>
          <c:y val="0.92372248382256361"/>
          <c:w val="0.74600652028108372"/>
          <c:h val="7.62775957735670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latin typeface="Akrobat" panose="00000600000000000000" pitchFamily="50" charset="-52"/>
              </a:rPr>
              <a:t>Электронные клиенты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002854368289584"/>
          <c:y val="0.1986049726306377"/>
          <c:w val="0.79671773004906687"/>
          <c:h val="0.47629745543890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Лист1!$C$37</c:f>
              <c:strCache>
                <c:ptCount val="1"/>
                <c:pt idx="0">
                  <c:v>Активные СДБО клиенты, тыс шт.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Лист1!$B$38:$B$41</c15:sqref>
                  </c15:fullRef>
                </c:ext>
              </c:extLst>
              <c:f>Лист1!$B$39:$B$41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Лист1!$C$38:$C$41</c15:sqref>
                  </c15:fullRef>
                </c:ext>
              </c:extLst>
              <c:f>Лист1!$C$39:$C$41</c:f>
              <c:numCache>
                <c:formatCode>General</c:formatCode>
                <c:ptCount val="3"/>
                <c:pt idx="0">
                  <c:v>368</c:v>
                </c:pt>
                <c:pt idx="1" formatCode="0">
                  <c:v>446.94499999999999</c:v>
                </c:pt>
                <c:pt idx="2" formatCode="0">
                  <c:v>599.64099999999996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6E-44A1-A47F-DF0BF0BD0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8389456"/>
        <c:axId val="1508384864"/>
      </c:barChart>
      <c:lineChart>
        <c:grouping val="standard"/>
        <c:varyColors val="0"/>
        <c:ser>
          <c:idx val="1"/>
          <c:order val="1"/>
          <c:tx>
            <c:strRef>
              <c:f>Лист1!$D$37</c:f>
              <c:strCache>
                <c:ptCount val="1"/>
                <c:pt idx="0">
                  <c:v>Проникновение СДБО, %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Лист1!$B$38:$B$41</c15:sqref>
                  </c15:fullRef>
                </c:ext>
              </c:extLst>
              <c:f>Лист1!$B$39:$B$41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Лист1!$D$38:$D$41</c15:sqref>
                  </c15:fullRef>
                </c:ext>
              </c:extLst>
              <c:f>Лист1!$D$39:$D$41</c:f>
              <c:numCache>
                <c:formatCode>0%</c:formatCode>
                <c:ptCount val="3"/>
                <c:pt idx="0">
                  <c:v>0.76</c:v>
                </c:pt>
                <c:pt idx="1">
                  <c:v>0.74661808875658597</c:v>
                </c:pt>
                <c:pt idx="2">
                  <c:v>0.75465080279992036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6E-44A1-A47F-DF0BF0BD0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4723000"/>
        <c:axId val="574722344"/>
      </c:lineChart>
      <c:catAx>
        <c:axId val="150838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  <c:crossAx val="1508384864"/>
        <c:crosses val="autoZero"/>
        <c:auto val="1"/>
        <c:lblAlgn val="ctr"/>
        <c:lblOffset val="100"/>
        <c:noMultiLvlLbl val="0"/>
      </c:catAx>
      <c:valAx>
        <c:axId val="1508384864"/>
        <c:scaling>
          <c:orientation val="minMax"/>
          <c:max val="7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8389456"/>
        <c:crosses val="autoZero"/>
        <c:crossBetween val="between"/>
      </c:valAx>
      <c:valAx>
        <c:axId val="574722344"/>
        <c:scaling>
          <c:orientation val="minMax"/>
        </c:scaling>
        <c:delete val="0"/>
        <c:axPos val="r"/>
        <c:numFmt formatCode="0.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4723000"/>
        <c:crosses val="max"/>
        <c:crossBetween val="between"/>
      </c:valAx>
      <c:catAx>
        <c:axId val="574723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47223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9248158088387124E-2"/>
          <c:y val="0.78774213528196901"/>
          <c:w val="0.93536917084211701"/>
          <c:h val="0.212258034766591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latin typeface="Akrobat" panose="00000600000000000000" pitchFamily="50" charset="-52"/>
              </a:rPr>
              <a:t>Мобильные клиенты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Лист1!$G$37</c:f>
              <c:strCache>
                <c:ptCount val="1"/>
                <c:pt idx="0">
                  <c:v>Активные моб. клиенты, тыс шт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Лист1!$F$38:$F$41</c15:sqref>
                  </c15:fullRef>
                </c:ext>
              </c:extLst>
              <c:f>Лист1!$F$39:$F$41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Лист1!$G$38:$G$41</c15:sqref>
                  </c15:fullRef>
                </c:ext>
              </c:extLst>
              <c:f>Лист1!$G$39:$G$41</c:f>
              <c:numCache>
                <c:formatCode>General</c:formatCode>
                <c:ptCount val="3"/>
                <c:pt idx="0">
                  <c:v>361</c:v>
                </c:pt>
                <c:pt idx="1" formatCode="_-* #\ ##0_-;\-* #\ ##0_-;_-* &quot;-&quot;??_-;_-@_-">
                  <c:v>439.67599999999999</c:v>
                </c:pt>
                <c:pt idx="2" formatCode="_-* #\ ##0_-;\-* #\ ##0_-;_-* &quot;-&quot;??_-;_-@_-">
                  <c:v>594.96900000000005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74-40CB-AAB7-C1E5C4CF0E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8389456"/>
        <c:axId val="1508384864"/>
      </c:barChart>
      <c:lineChart>
        <c:grouping val="standard"/>
        <c:varyColors val="0"/>
        <c:ser>
          <c:idx val="1"/>
          <c:order val="1"/>
          <c:tx>
            <c:strRef>
              <c:f>Лист1!$H$37</c:f>
              <c:strCache>
                <c:ptCount val="1"/>
                <c:pt idx="0">
                  <c:v>Проникновение, %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Лист1!$F$38:$F$41</c15:sqref>
                  </c15:fullRef>
                </c:ext>
              </c:extLst>
              <c:f>Лист1!$F$39:$F$41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Лист1!$H$38:$H$41</c15:sqref>
                  </c15:fullRef>
                </c:ext>
              </c:extLst>
              <c:f>Лист1!$H$39:$H$41</c:f>
              <c:numCache>
                <c:formatCode>0%</c:formatCode>
                <c:ptCount val="3"/>
                <c:pt idx="0">
                  <c:v>0.74</c:v>
                </c:pt>
                <c:pt idx="1">
                  <c:v>0.73447528172849164</c:v>
                </c:pt>
                <c:pt idx="2">
                  <c:v>0.7487710705089643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74-40CB-AAB7-C1E5C4CF0E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5288752"/>
        <c:axId val="575292032"/>
      </c:lineChart>
      <c:catAx>
        <c:axId val="150838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  <c:crossAx val="1508384864"/>
        <c:crosses val="autoZero"/>
        <c:auto val="1"/>
        <c:lblAlgn val="ctr"/>
        <c:lblOffset val="100"/>
        <c:noMultiLvlLbl val="0"/>
      </c:catAx>
      <c:valAx>
        <c:axId val="1508384864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8389456"/>
        <c:crosses val="autoZero"/>
        <c:crossBetween val="between"/>
      </c:valAx>
      <c:valAx>
        <c:axId val="57529203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5288752"/>
        <c:crosses val="max"/>
        <c:crossBetween val="between"/>
      </c:valAx>
      <c:catAx>
        <c:axId val="5752887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52920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latin typeface="Akrobat" panose="00000600000000000000" pitchFamily="50" charset="-52"/>
              </a:rPr>
              <a:t>Операции в электронных каналах</a:t>
            </a:r>
          </a:p>
        </c:rich>
      </c:tx>
      <c:layout>
        <c:manualLayout>
          <c:xMode val="edge"/>
          <c:yMode val="edge"/>
          <c:x val="0.2253559340515493"/>
          <c:y val="2.7597690349649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Лист1!$L$37</c:f>
              <c:strCache>
                <c:ptCount val="1"/>
                <c:pt idx="0">
                  <c:v>Операции в эл. каналах, тыс шт.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Лист1!$K$38:$K$41</c15:sqref>
                  </c15:fullRef>
                </c:ext>
              </c:extLst>
              <c:f>Лист1!$K$39:$K$41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Лист1!$L$38:$L$41</c15:sqref>
                  </c15:fullRef>
                </c:ext>
              </c:extLst>
              <c:f>Лист1!$L$39:$L$41</c:f>
              <c:numCache>
                <c:formatCode>General</c:formatCode>
                <c:ptCount val="3"/>
                <c:pt idx="0">
                  <c:v>4000</c:v>
                </c:pt>
                <c:pt idx="1" formatCode="#,##0">
                  <c:v>5223.192</c:v>
                </c:pt>
                <c:pt idx="2" formatCode="#,##0">
                  <c:v>6930.1710000000003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56-4C48-8806-8305B26A69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7646215"/>
        <c:axId val="497649167"/>
      </c:barChart>
      <c:lineChart>
        <c:grouping val="standard"/>
        <c:varyColors val="0"/>
        <c:ser>
          <c:idx val="1"/>
          <c:order val="1"/>
          <c:tx>
            <c:strRef>
              <c:f>Лист1!$M$37</c:f>
              <c:strCache>
                <c:ptCount val="1"/>
                <c:pt idx="0">
                  <c:v>на 1 клиента розничного бизнеса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Лист1!$K$38:$K$41</c15:sqref>
                  </c15:fullRef>
                </c:ext>
              </c:extLst>
              <c:f>Лист1!$K$39:$K$41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Лист1!$M$38:$M$41</c15:sqref>
                  </c15:fullRef>
                </c:ext>
              </c:extLst>
              <c:f>Лист1!$M$39:$M$41</c:f>
              <c:numCache>
                <c:formatCode>General</c:formatCode>
                <c:ptCount val="3"/>
                <c:pt idx="0">
                  <c:v>8.1999999999999993</c:v>
                </c:pt>
                <c:pt idx="1" formatCode="_-* #\ ##0.0_-;\-* #\ ##0.0_-;_-* &quot;-&quot;??_-;_-@_-">
                  <c:v>8.7253009391506549</c:v>
                </c:pt>
                <c:pt idx="2" formatCode="_-* #\ ##0.0_-;\-* #\ ##0.0_-;_-* &quot;-&quot;??_-;_-@_-">
                  <c:v>8.7216503019151919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56-4C48-8806-8305B26A69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9808568"/>
        <c:axId val="569811520"/>
      </c:lineChart>
      <c:catAx>
        <c:axId val="497646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  <c:crossAx val="497649167"/>
        <c:crosses val="autoZero"/>
        <c:auto val="1"/>
        <c:lblAlgn val="ctr"/>
        <c:lblOffset val="100"/>
        <c:noMultiLvlLbl val="0"/>
      </c:catAx>
      <c:valAx>
        <c:axId val="497649167"/>
        <c:scaling>
          <c:orientation val="minMax"/>
          <c:max val="7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7646215"/>
        <c:crosses val="autoZero"/>
        <c:crossBetween val="between"/>
      </c:valAx>
      <c:valAx>
        <c:axId val="56981152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9808568"/>
        <c:crosses val="max"/>
        <c:crossBetween val="between"/>
      </c:valAx>
      <c:catAx>
        <c:axId val="569808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698115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5550602181806492"/>
          <c:w val="1"/>
          <c:h val="0.212258034766591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latin typeface="Akrobat" panose="00000600000000000000" pitchFamily="50" charset="-52"/>
              </a:rPr>
              <a:t>Доля продажи в эл. каналах,%</a:t>
            </a:r>
          </a:p>
        </c:rich>
      </c:tx>
      <c:layout>
        <c:manualLayout>
          <c:xMode val="edge"/>
          <c:yMode val="edge"/>
          <c:x val="0.23034895051500209"/>
          <c:y val="2.14569639057517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Лист1!$Q$37</c:f>
              <c:strCache>
                <c:ptCount val="1"/>
                <c:pt idx="0">
                  <c:v>Кредиты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Лист1!$P$38:$P$41</c15:sqref>
                  </c15:fullRef>
                </c:ext>
              </c:extLst>
              <c:f>Лист1!$P$39:$P$41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Лист1!$Q$38:$Q$41</c15:sqref>
                  </c15:fullRef>
                </c:ext>
              </c:extLst>
              <c:f>Лист1!$Q$39:$Q$41</c:f>
              <c:numCache>
                <c:formatCode>0.00%</c:formatCode>
                <c:ptCount val="3"/>
                <c:pt idx="0">
                  <c:v>0.17399999999999999</c:v>
                </c:pt>
                <c:pt idx="1">
                  <c:v>0.22800000000000001</c:v>
                </c:pt>
                <c:pt idx="2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5D-45B8-A352-C553F9B5F633}"/>
            </c:ext>
          </c:extLst>
        </c:ser>
        <c:ser>
          <c:idx val="1"/>
          <c:order val="1"/>
          <c:tx>
            <c:strRef>
              <c:f>Лист1!$R$37</c:f>
              <c:strCache>
                <c:ptCount val="1"/>
                <c:pt idx="0">
                  <c:v>Депозиты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Лист1!$P$38:$P$41</c15:sqref>
                  </c15:fullRef>
                </c:ext>
              </c:extLst>
              <c:f>Лист1!$P$39:$P$41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Лист1!$R$38:$R$41</c15:sqref>
                  </c15:fullRef>
                </c:ext>
              </c:extLst>
              <c:f>Лист1!$R$39:$R$41</c:f>
              <c:numCache>
                <c:formatCode>0.00%</c:formatCode>
                <c:ptCount val="3"/>
                <c:pt idx="0">
                  <c:v>0.78500000000000003</c:v>
                </c:pt>
                <c:pt idx="1" formatCode="0.0%">
                  <c:v>0.82599999999999996</c:v>
                </c:pt>
                <c:pt idx="2" formatCode="0.0%">
                  <c:v>0.749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5D-45B8-A352-C553F9B5F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8406840"/>
        <c:axId val="1508414712"/>
      </c:barChart>
      <c:catAx>
        <c:axId val="1508406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  <c:crossAx val="1508414712"/>
        <c:crosses val="autoZero"/>
        <c:auto val="1"/>
        <c:lblAlgn val="ctr"/>
        <c:lblOffset val="100"/>
        <c:noMultiLvlLbl val="0"/>
      </c:catAx>
      <c:valAx>
        <c:axId val="1508414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8406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latin typeface="Akrobat" panose="00000600000000000000" pitchFamily="50" charset="-52"/>
              </a:rPr>
              <a:t>Целевые клиенты </a:t>
            </a:r>
            <a:r>
              <a:rPr lang="ru-RU" sz="1400" b="1" dirty="0" err="1">
                <a:latin typeface="Akrobat" panose="00000600000000000000" pitchFamily="50" charset="-52"/>
              </a:rPr>
              <a:t>Корпо</a:t>
            </a:r>
            <a:r>
              <a:rPr lang="ru-RU" sz="1400" b="1" dirty="0">
                <a:latin typeface="Akrobat" panose="00000600000000000000" pitchFamily="50" charset="-52"/>
              </a:rPr>
              <a:t> бизнес, шт</a:t>
            </a:r>
            <a:r>
              <a:rPr lang="ru-RU" sz="1200" b="1" dirty="0"/>
              <a:t>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1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5FA-45BB-B6D2-BF225F8BF1D9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5FA-45BB-B6D2-BF225F8BF1D9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5FA-45BB-B6D2-BF225F8BF1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Лист1!$B$10:$B$12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Лист1!$K$10:$K$12</c:f>
              <c:numCache>
                <c:formatCode>#,##0</c:formatCode>
                <c:ptCount val="3"/>
                <c:pt idx="0" formatCode="General">
                  <c:v>209</c:v>
                </c:pt>
                <c:pt idx="1">
                  <c:v>231</c:v>
                </c:pt>
                <c:pt idx="2">
                  <c:v>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FA-45BB-B6D2-BF225F8BF1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604735"/>
        <c:axId val="16602111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solidFill>
                      <a:schemeClr val="tx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105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Лист1!$B$10:$B$12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Лист1!$B$10:$B$12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B898-4369-B4B9-6B1E88D717FD}"/>
                  </c:ext>
                </c:extLst>
              </c15:ser>
            </c15:filteredBarSeries>
          </c:ext>
        </c:extLst>
      </c:barChart>
      <c:catAx>
        <c:axId val="16604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  <c:crossAx val="16602111"/>
        <c:crosses val="autoZero"/>
        <c:auto val="1"/>
        <c:lblAlgn val="ctr"/>
        <c:lblOffset val="100"/>
        <c:noMultiLvlLbl val="0"/>
      </c:catAx>
      <c:valAx>
        <c:axId val="16602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047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latin typeface="Akrobat" panose="00000600000000000000" pitchFamily="50" charset="-52"/>
              </a:rPr>
              <a:t>Активные клиенты, </a:t>
            </a:r>
            <a:r>
              <a:rPr lang="ru-RU" sz="1400" b="1" dirty="0" smtClean="0">
                <a:latin typeface="Akrobat" panose="00000600000000000000" pitchFamily="50" charset="-52"/>
              </a:rPr>
              <a:t>Массовый бизнес</a:t>
            </a:r>
            <a:r>
              <a:rPr lang="ru-RU" sz="1400" b="1" dirty="0">
                <a:latin typeface="Akrobat" panose="00000600000000000000" pitchFamily="50" charset="-52"/>
              </a:rPr>
              <a:t>, тыс. шт.</a:t>
            </a:r>
          </a:p>
        </c:rich>
      </c:tx>
      <c:layout>
        <c:manualLayout>
          <c:xMode val="edge"/>
          <c:yMode val="edge"/>
          <c:x val="0.10552095622193568"/>
          <c:y val="1.098269105113533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Лист1!$K$3</c:f>
              <c:strCache>
                <c:ptCount val="1"/>
                <c:pt idx="0">
                  <c:v>Клиенты на РКО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Лист1!$J$5:$J$7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Лист1!$K$5:$K$7</c:f>
              <c:numCache>
                <c:formatCode>_-* #\ ##0_-;\-* #\ ##0_-;_-* "-"??_-;_-@_-</c:formatCode>
                <c:ptCount val="3"/>
                <c:pt idx="0" formatCode="General">
                  <c:v>40</c:v>
                </c:pt>
                <c:pt idx="1">
                  <c:v>35.067999999999998</c:v>
                </c:pt>
                <c:pt idx="2" formatCode="0">
                  <c:v>37.256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67-42E0-B23D-05E74C7833BD}"/>
            </c:ext>
          </c:extLst>
        </c:ser>
        <c:ser>
          <c:idx val="1"/>
          <c:order val="1"/>
          <c:tx>
            <c:strRef>
              <c:f>Лист1!$L$3</c:f>
              <c:strCache>
                <c:ptCount val="1"/>
                <c:pt idx="0">
                  <c:v>Прочие клиенты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tx1">
                  <a:lumMod val="20000"/>
                  <a:lumOff val="80000"/>
                  <a:alpha val="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Лист1!$J$5:$J$7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Лист1!$L$5:$L$7</c:f>
              <c:numCache>
                <c:formatCode>_-* #\ ##0_-;\-* #\ ##0_-;_-* "-"??_-;_-@_-</c:formatCode>
                <c:ptCount val="3"/>
                <c:pt idx="0" formatCode="General">
                  <c:v>8</c:v>
                </c:pt>
                <c:pt idx="1">
                  <c:v>16.488</c:v>
                </c:pt>
                <c:pt idx="2">
                  <c:v>19.541215115073229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67-42E0-B23D-05E74C7833BD}"/>
            </c:ext>
          </c:extLst>
        </c:ser>
        <c:ser>
          <c:idx val="2"/>
          <c:order val="2"/>
          <c:tx>
            <c:strRef>
              <c:f>Лист1!$M$3</c:f>
              <c:strCache>
                <c:ptCount val="1"/>
                <c:pt idx="0">
                  <c:v>Итого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Лист1!$J$5:$J$7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Лист1!$M$5:$M$7</c:f>
              <c:numCache>
                <c:formatCode>_-* #\ ##0_-;\-* #\ ##0_-;_-* "-"??_-;_-@_-</c:formatCode>
                <c:ptCount val="3"/>
                <c:pt idx="0" formatCode="General">
                  <c:v>48</c:v>
                </c:pt>
                <c:pt idx="1">
                  <c:v>51.555999999999997</c:v>
                </c:pt>
                <c:pt idx="2" formatCode="0">
                  <c:v>56.797215115073229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67-42E0-B23D-05E74C7833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985304"/>
        <c:axId val="171982352"/>
      </c:barChart>
      <c:catAx>
        <c:axId val="171985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  <c:crossAx val="171982352"/>
        <c:crosses val="autoZero"/>
        <c:auto val="1"/>
        <c:lblAlgn val="ctr"/>
        <c:lblOffset val="100"/>
        <c:noMultiLvlLbl val="0"/>
      </c:catAx>
      <c:valAx>
        <c:axId val="171982352"/>
        <c:scaling>
          <c:orientation val="minMax"/>
          <c:max val="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985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200" b="1" i="0" u="none" strike="noStrike" baseline="0" dirty="0" smtClean="0">
                <a:effectLst/>
              </a:rPr>
              <a:t>Целевые клиенты Средний бизнес, </a:t>
            </a:r>
            <a:r>
              <a:rPr lang="ru-RU" sz="1200" b="1" i="0" u="none" strike="noStrike" baseline="0" dirty="0" err="1" smtClean="0">
                <a:effectLst/>
              </a:rPr>
              <a:t>шт</a:t>
            </a:r>
            <a:endParaRPr lang="ru-RU" sz="1400" b="1" dirty="0">
              <a:latin typeface="Akrobat" panose="00000600000000000000" pitchFamily="50" charset="-52"/>
            </a:endParaRPr>
          </a:p>
        </c:rich>
      </c:tx>
      <c:layout>
        <c:manualLayout>
          <c:xMode val="edge"/>
          <c:yMode val="edge"/>
          <c:x val="0.10552095622193568"/>
          <c:y val="1.098269105113533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tx1">
                  <a:lumMod val="20000"/>
                  <a:lumOff val="80000"/>
                  <a:alpha val="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Лист1!$B$10:$B$12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Лист1!$C$10:$C$12</c:f>
              <c:numCache>
                <c:formatCode>#,##0</c:formatCode>
                <c:ptCount val="3"/>
                <c:pt idx="0" formatCode="General">
                  <c:v>883</c:v>
                </c:pt>
                <c:pt idx="1">
                  <c:v>913</c:v>
                </c:pt>
                <c:pt idx="2">
                  <c:v>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72-4115-BBE2-0FAABD205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985304"/>
        <c:axId val="1719823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Лист1!$B$10:$B$12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Лист1!$B$10:$B$12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D172-4115-BBE2-0FAABD205626}"/>
                  </c:ext>
                </c:extLst>
              </c15:ser>
            </c15:filteredBarSeries>
          </c:ext>
        </c:extLst>
      </c:barChart>
      <c:catAx>
        <c:axId val="171985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  <c:crossAx val="171982352"/>
        <c:crosses val="autoZero"/>
        <c:auto val="1"/>
        <c:lblAlgn val="ctr"/>
        <c:lblOffset val="100"/>
        <c:noMultiLvlLbl val="0"/>
      </c:catAx>
      <c:valAx>
        <c:axId val="171982352"/>
        <c:scaling>
          <c:orientation val="minMax"/>
          <c:max val="9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985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200" b="1"/>
              <a:t>Финансовый результат и </a:t>
            </a:r>
            <a:r>
              <a:rPr lang="en-US" sz="1200" b="1"/>
              <a:t>ROE</a:t>
            </a:r>
            <a:endParaRPr lang="ru-RU" sz="1200" b="1"/>
          </a:p>
        </c:rich>
      </c:tx>
      <c:layout>
        <c:manualLayout>
          <c:xMode val="edge"/>
          <c:yMode val="edge"/>
          <c:x val="0.2525287050399027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Лист1!$C$20</c:f>
              <c:strCache>
                <c:ptCount val="1"/>
                <c:pt idx="0">
                  <c:v>Финрез, млн USD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Лист1!$B$21:$B$24</c15:sqref>
                  </c15:fullRef>
                </c:ext>
              </c:extLst>
              <c:f>Лист1!$B$22:$B$24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Лист1!$C$21:$C$24</c15:sqref>
                  </c15:fullRef>
                </c:ext>
              </c:extLst>
              <c:f>Лист1!$C$22:$C$24</c:f>
              <c:numCache>
                <c:formatCode>General</c:formatCode>
                <c:ptCount val="3"/>
                <c:pt idx="0">
                  <c:v>57.3</c:v>
                </c:pt>
                <c:pt idx="1" formatCode="0.0">
                  <c:v>54.093000000000004</c:v>
                </c:pt>
                <c:pt idx="2" formatCode="0.0">
                  <c:v>53.859000000000002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52-41E5-ADF0-E7097F4F27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7933304"/>
        <c:axId val="907933960"/>
      </c:barChart>
      <c:lineChart>
        <c:grouping val="standard"/>
        <c:varyColors val="0"/>
        <c:ser>
          <c:idx val="1"/>
          <c:order val="1"/>
          <c:tx>
            <c:strRef>
              <c:f>Лист1!$D$20</c:f>
              <c:strCache>
                <c:ptCount val="1"/>
                <c:pt idx="0">
                  <c:v>ROE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spPr>
              <a:ln w="28575" cap="rnd">
                <a:solidFill>
                  <a:srgbClr val="C0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1F52-41E5-ADF0-E7097F4F2754}"/>
              </c:ext>
            </c:extLst>
          </c:dPt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rgbClr val="C0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1F52-41E5-ADF0-E7097F4F27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Лист1!$B$21:$B$24</c15:sqref>
                  </c15:fullRef>
                </c:ext>
              </c:extLst>
              <c:f>Лист1!$B$22:$B$24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Лист1!$D$21:$D$24</c15:sqref>
                  </c15:fullRef>
                </c:ext>
              </c:extLst>
              <c:f>Лист1!$D$22:$D$24</c:f>
              <c:numCache>
                <c:formatCode>0%</c:formatCode>
                <c:ptCount val="3"/>
                <c:pt idx="0">
                  <c:v>0.22</c:v>
                </c:pt>
                <c:pt idx="1">
                  <c:v>0.17236758878796521</c:v>
                </c:pt>
                <c:pt idx="2">
                  <c:v>0.14411360194366996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52-41E5-ADF0-E7097F4F27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2702336"/>
        <c:axId val="572708896"/>
      </c:lineChart>
      <c:catAx>
        <c:axId val="907933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  <c:crossAx val="907933960"/>
        <c:crosses val="autoZero"/>
        <c:auto val="1"/>
        <c:lblAlgn val="ctr"/>
        <c:lblOffset val="100"/>
        <c:noMultiLvlLbl val="0"/>
      </c:catAx>
      <c:valAx>
        <c:axId val="907933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7933304"/>
        <c:crosses val="autoZero"/>
        <c:crossBetween val="between"/>
      </c:valAx>
      <c:valAx>
        <c:axId val="57270889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2702336"/>
        <c:crosses val="max"/>
        <c:crossBetween val="between"/>
      </c:valAx>
      <c:catAx>
        <c:axId val="572702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27088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200" b="1"/>
              <a:t>Активы, млн. </a:t>
            </a:r>
            <a:r>
              <a:rPr lang="en-US" sz="1200" b="1"/>
              <a:t>USD</a:t>
            </a:r>
            <a:endParaRPr lang="ru-RU" sz="1200" b="1"/>
          </a:p>
        </c:rich>
      </c:tx>
      <c:layout>
        <c:manualLayout>
          <c:xMode val="edge"/>
          <c:yMode val="edge"/>
          <c:x val="0.33840439733813388"/>
          <c:y val="3.1532633141115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Лист1!$K$14</c:f>
              <c:strCache>
                <c:ptCount val="1"/>
                <c:pt idx="0">
                  <c:v>Капитал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Лист1!$J$15:$J$18</c15:sqref>
                  </c15:fullRef>
                </c:ext>
              </c:extLst>
              <c:f>Лист1!$J$16:$J$18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Лист1!$K$15:$K$18</c15:sqref>
                  </c15:fullRef>
                </c:ext>
              </c:extLst>
              <c:f>Лист1!$K$16:$K$18</c:f>
              <c:numCache>
                <c:formatCode>General</c:formatCode>
                <c:ptCount val="3"/>
                <c:pt idx="0">
                  <c:v>287</c:v>
                </c:pt>
                <c:pt idx="1" formatCode="0">
                  <c:v>340.87</c:v>
                </c:pt>
                <c:pt idx="2" formatCode="0">
                  <c:v>406.58199999999999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8A-49C1-B3F4-75BD28476D0D}"/>
            </c:ext>
          </c:extLst>
        </c:ser>
        <c:ser>
          <c:idx val="1"/>
          <c:order val="1"/>
          <c:tx>
            <c:strRef>
              <c:f>Лист1!$L$14</c:f>
              <c:strCache>
                <c:ptCount val="1"/>
                <c:pt idx="0">
                  <c:v>Активы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Лист1!$J$15:$J$18</c15:sqref>
                  </c15:fullRef>
                </c:ext>
              </c:extLst>
              <c:f>Лист1!$J$16:$J$18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Лист1!$L$15:$L$18</c15:sqref>
                  </c15:fullRef>
                </c:ext>
              </c:extLst>
              <c:f>Лист1!$L$16:$L$18</c:f>
              <c:numCache>
                <c:formatCode>0</c:formatCode>
                <c:ptCount val="3"/>
                <c:pt idx="0">
                  <c:v>1522</c:v>
                </c:pt>
                <c:pt idx="1">
                  <c:v>1412.018</c:v>
                </c:pt>
                <c:pt idx="2" formatCode="#,##0">
                  <c:v>1766.357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34-40D3-B4D7-D8922B74DEDC}"/>
            </c:ext>
          </c:extLst>
        </c:ser>
        <c:ser>
          <c:idx val="2"/>
          <c:order val="2"/>
          <c:tx>
            <c:strRef>
              <c:f>Лист1!$M$14</c:f>
              <c:strCache>
                <c:ptCount val="1"/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Лист1!$J$15:$J$18</c15:sqref>
                  </c15:fullRef>
                </c:ext>
              </c:extLst>
              <c:f>Лист1!$J$16:$J$18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Лист1!$M$15:$M$18</c15:sqref>
                  </c15:fullRef>
                </c:ext>
              </c:extLst>
              <c:f>Лист1!$M$16:$M$18</c:f>
              <c:numCache>
                <c:formatCode>General</c:formatCode>
                <c:ptCount val="3"/>
                <c:pt idx="0">
                  <c:v>1809</c:v>
                </c:pt>
                <c:pt idx="1" formatCode="0">
                  <c:v>1752.8879999999999</c:v>
                </c:pt>
                <c:pt idx="2" formatCode="#,##0">
                  <c:v>2172.9389999999999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34-40D3-B4D7-D8922B74D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38607416"/>
        <c:axId val="1638607088"/>
      </c:barChart>
      <c:catAx>
        <c:axId val="1638607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  <c:crossAx val="1638607088"/>
        <c:crosses val="autoZero"/>
        <c:auto val="1"/>
        <c:lblAlgn val="ctr"/>
        <c:lblOffset val="100"/>
        <c:noMultiLvlLbl val="0"/>
      </c:catAx>
      <c:valAx>
        <c:axId val="1638607088"/>
        <c:scaling>
          <c:orientation val="minMax"/>
          <c:max val="2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8607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CIR,%</a:t>
            </a:r>
            <a:endParaRPr lang="ru-RU" sz="1200" b="1"/>
          </a:p>
        </c:rich>
      </c:tx>
      <c:layout>
        <c:manualLayout>
          <c:xMode val="edge"/>
          <c:yMode val="edge"/>
          <c:x val="0.4388377596634235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Лист1!$K$20</c:f>
              <c:strCache>
                <c:ptCount val="1"/>
                <c:pt idx="0">
                  <c:v>Staff cost ratio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Лист1!$J$22:$J$24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Лист1!$K$22:$K$24</c:f>
              <c:numCache>
                <c:formatCode>0%</c:formatCode>
                <c:ptCount val="3"/>
                <c:pt idx="0">
                  <c:v>0.28999999999999998</c:v>
                </c:pt>
                <c:pt idx="1">
                  <c:v>0.27128260512524449</c:v>
                </c:pt>
                <c:pt idx="2">
                  <c:v>0.30536372143711726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3E-44BE-9D82-E0812C71F99B}"/>
            </c:ext>
          </c:extLst>
        </c:ser>
        <c:ser>
          <c:idx val="1"/>
          <c:order val="1"/>
          <c:tx>
            <c:strRef>
              <c:f>Лист1!$L$20</c:f>
              <c:strCache>
                <c:ptCount val="1"/>
                <c:pt idx="0">
                  <c:v>Other cost ratio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Лист1!$J$22:$J$24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Лист1!$L$22:$L$24</c:f>
              <c:numCache>
                <c:formatCode>0%</c:formatCode>
                <c:ptCount val="3"/>
                <c:pt idx="0">
                  <c:v>0.19</c:v>
                </c:pt>
                <c:pt idx="1">
                  <c:v>0.15812210404773874</c:v>
                </c:pt>
                <c:pt idx="2">
                  <c:v>0.2251151991850176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3E-44BE-9D82-E0812C71F99B}"/>
            </c:ext>
          </c:extLst>
        </c:ser>
        <c:ser>
          <c:idx val="2"/>
          <c:order val="2"/>
          <c:tx>
            <c:strRef>
              <c:f>Лист1!$M$20</c:f>
              <c:strCache>
                <c:ptCount val="1"/>
                <c:pt idx="0">
                  <c:v>CIR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Лист1!$J$22:$J$24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Лист1!$M$22:$M$24</c:f>
              <c:numCache>
                <c:formatCode>0%</c:formatCode>
                <c:ptCount val="3"/>
                <c:pt idx="0">
                  <c:v>0.48</c:v>
                </c:pt>
                <c:pt idx="1">
                  <c:v>0.42940470917298323</c:v>
                </c:pt>
                <c:pt idx="2">
                  <c:v>0.53047892062213486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3E-44BE-9D82-E0812C71F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5083640"/>
        <c:axId val="825078392"/>
      </c:barChart>
      <c:catAx>
        <c:axId val="825083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  <c:crossAx val="825078392"/>
        <c:crosses val="autoZero"/>
        <c:auto val="1"/>
        <c:lblAlgn val="ctr"/>
        <c:lblOffset val="100"/>
        <c:noMultiLvlLbl val="0"/>
      </c:catAx>
      <c:valAx>
        <c:axId val="825078392"/>
        <c:scaling>
          <c:orientation val="minMax"/>
          <c:max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5083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latin typeface="Akrobat" panose="00000600000000000000" pitchFamily="50" charset="-52"/>
              </a:rPr>
              <a:t>Персонал, чел.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Лист1!$C$14</c:f>
              <c:strCache>
                <c:ptCount val="1"/>
                <c:pt idx="0">
                  <c:v>фронт-офис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Лист1!$B$15:$B$18</c15:sqref>
                  </c15:fullRef>
                </c:ext>
              </c:extLst>
              <c:f>Лист1!$B$16:$B$18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Лист1!$C$15:$C$18</c15:sqref>
                  </c15:fullRef>
                </c:ext>
              </c:extLst>
              <c:f>Лист1!$C$16:$C$18</c:f>
              <c:numCache>
                <c:formatCode>General</c:formatCode>
                <c:ptCount val="3"/>
                <c:pt idx="0">
                  <c:v>996</c:v>
                </c:pt>
                <c:pt idx="1">
                  <c:v>1049</c:v>
                </c:pt>
                <c:pt idx="2">
                  <c:v>1054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03-422D-8C1A-DF8269EE8F3C}"/>
            </c:ext>
          </c:extLst>
        </c:ser>
        <c:ser>
          <c:idx val="1"/>
          <c:order val="1"/>
          <c:tx>
            <c:strRef>
              <c:f>Лист1!$D$14</c:f>
              <c:strCache>
                <c:ptCount val="1"/>
                <c:pt idx="0">
                  <c:v>поддержка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tx1">
                  <a:lumMod val="20000"/>
                  <a:lumOff val="80000"/>
                  <a:alpha val="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Лист1!$B$15:$B$18</c15:sqref>
                  </c15:fullRef>
                </c:ext>
              </c:extLst>
              <c:f>Лист1!$B$16:$B$18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Лист1!$D$15:$D$18</c15:sqref>
                  </c15:fullRef>
                </c:ext>
              </c:extLst>
              <c:f>Лист1!$D$16:$D$18</c:f>
              <c:numCache>
                <c:formatCode>General</c:formatCode>
                <c:ptCount val="3"/>
                <c:pt idx="0">
                  <c:v>977</c:v>
                </c:pt>
                <c:pt idx="1">
                  <c:v>1210</c:v>
                </c:pt>
                <c:pt idx="2">
                  <c:v>1325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03-422D-8C1A-DF8269EE8F3C}"/>
            </c:ext>
          </c:extLst>
        </c:ser>
        <c:ser>
          <c:idx val="2"/>
          <c:order val="2"/>
          <c:tx>
            <c:strRef>
              <c:f>Лист1!$E$14</c:f>
              <c:strCache>
                <c:ptCount val="1"/>
                <c:pt idx="0">
                  <c:v>итого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Лист1!$B$15:$B$18</c15:sqref>
                  </c15:fullRef>
                </c:ext>
              </c:extLst>
              <c:f>Лист1!$B$16:$B$18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Лист1!$E$15:$E$18</c15:sqref>
                  </c15:fullRef>
                </c:ext>
              </c:extLst>
              <c:f>Лист1!$E$16:$E$18</c:f>
              <c:numCache>
                <c:formatCode>General</c:formatCode>
                <c:ptCount val="3"/>
                <c:pt idx="0">
                  <c:v>1973</c:v>
                </c:pt>
                <c:pt idx="1">
                  <c:v>2259</c:v>
                </c:pt>
                <c:pt idx="2">
                  <c:v>2379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03-422D-8C1A-DF8269EE8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38607416"/>
        <c:axId val="1638607088"/>
      </c:barChart>
      <c:catAx>
        <c:axId val="1638607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  <c:crossAx val="1638607088"/>
        <c:crosses val="autoZero"/>
        <c:auto val="1"/>
        <c:lblAlgn val="ctr"/>
        <c:lblOffset val="100"/>
        <c:noMultiLvlLbl val="0"/>
      </c:catAx>
      <c:valAx>
        <c:axId val="1638607088"/>
        <c:scaling>
          <c:orientation val="minMax"/>
          <c:max val="2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8607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latin typeface="Akrobat" panose="00000600000000000000" pitchFamily="50" charset="-52"/>
              </a:rPr>
              <a:t>Операционный доход Розничный бизнес, млн. </a:t>
            </a:r>
            <a:r>
              <a:rPr lang="en-US" sz="1400" b="1" dirty="0">
                <a:latin typeface="Akrobat" panose="00000600000000000000" pitchFamily="50" charset="-52"/>
              </a:rPr>
              <a:t>USD</a:t>
            </a:r>
            <a:endParaRPr lang="ru-RU" sz="1400" b="1" dirty="0">
              <a:latin typeface="Akrobat" panose="00000600000000000000" pitchFamily="50" charset="-52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1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Лист1!$B$27:$B$29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Лист1!$C$27:$C$29</c:f>
              <c:numCache>
                <c:formatCode>0.0</c:formatCode>
                <c:ptCount val="3"/>
                <c:pt idx="0" formatCode="General">
                  <c:v>39.6</c:v>
                </c:pt>
                <c:pt idx="1">
                  <c:v>59.037582983618556</c:v>
                </c:pt>
                <c:pt idx="2">
                  <c:v>68.251633506109812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84-4B98-BA12-F0BA16A54B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604735"/>
        <c:axId val="16602111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solidFill>
                      <a:schemeClr val="tx1">
                        <a:lumMod val="20000"/>
                        <a:lumOff val="80000"/>
                      </a:schemeClr>
                    </a:solidFill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Лист1!$B$27:$B$29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Лист1!$B$27:$B$29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CF53-45A5-8FDF-38D1700FBFF4}"/>
                  </c:ext>
                </c:extLst>
              </c15:ser>
            </c15:filteredBarSeries>
          </c:ext>
        </c:extLst>
      </c:barChart>
      <c:catAx>
        <c:axId val="16604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krobat" panose="00000600000000000000" pitchFamily="50" charset="-52"/>
                <a:ea typeface="+mn-ea"/>
                <a:cs typeface="+mn-cs"/>
              </a:defRPr>
            </a:pPr>
            <a:endParaRPr lang="ru-RU"/>
          </a:p>
        </c:txPr>
        <c:crossAx val="16602111"/>
        <c:crosses val="autoZero"/>
        <c:auto val="1"/>
        <c:lblAlgn val="ctr"/>
        <c:lblOffset val="100"/>
        <c:noMultiLvlLbl val="0"/>
      </c:catAx>
      <c:valAx>
        <c:axId val="16602111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047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3712"/>
          </a:xfrm>
          <a:prstGeom prst="rect">
            <a:avLst/>
          </a:prstGeom>
        </p:spPr>
        <p:txBody>
          <a:bodyPr vert="horz" lIns="92129" tIns="46065" rIns="92129" bIns="4606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3712"/>
          </a:xfrm>
          <a:prstGeom prst="rect">
            <a:avLst/>
          </a:prstGeom>
        </p:spPr>
        <p:txBody>
          <a:bodyPr vert="horz" lIns="92129" tIns="46065" rIns="92129" bIns="46065" rtlCol="0"/>
          <a:lstStyle>
            <a:lvl1pPr algn="r">
              <a:defRPr sz="1200"/>
            </a:lvl1pPr>
          </a:lstStyle>
          <a:p>
            <a:fld id="{E742475D-F5A0-49F5-8FD0-3961E55FBE3B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8188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9" tIns="46065" rIns="92129" bIns="4606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1"/>
            <a:ext cx="5438140" cy="4443412"/>
          </a:xfrm>
          <a:prstGeom prst="rect">
            <a:avLst/>
          </a:prstGeom>
        </p:spPr>
        <p:txBody>
          <a:bodyPr vert="horz" lIns="92129" tIns="46065" rIns="92129" bIns="4606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6"/>
            <a:ext cx="2945660" cy="493712"/>
          </a:xfrm>
          <a:prstGeom prst="rect">
            <a:avLst/>
          </a:prstGeom>
        </p:spPr>
        <p:txBody>
          <a:bodyPr vert="horz" lIns="92129" tIns="46065" rIns="92129" bIns="4606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6"/>
            <a:ext cx="2945660" cy="493712"/>
          </a:xfrm>
          <a:prstGeom prst="rect">
            <a:avLst/>
          </a:prstGeom>
        </p:spPr>
        <p:txBody>
          <a:bodyPr vert="horz" lIns="92129" tIns="46065" rIns="92129" bIns="46065" rtlCol="0" anchor="b"/>
          <a:lstStyle>
            <a:lvl1pPr algn="r">
              <a:defRPr sz="1200"/>
            </a:lvl1pPr>
          </a:lstStyle>
          <a:p>
            <a:fld id="{D3087B23-48F9-42DA-98FC-DEBEA040E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01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4D00-9FD7-46FB-84DD-3B2CB351C1D2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805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4D00-9FD7-46FB-84DD-3B2CB351C1D2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80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7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6738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95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01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20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Материалы</a:t>
              </a:r>
              <a:r>
                <a:rPr lang="ru-RU" sz="1200" baseline="0" dirty="0" smtClean="0">
                  <a:solidFill>
                    <a:schemeClr val="bg1">
                      <a:lumMod val="50000"/>
                    </a:schemeClr>
                  </a:solidFill>
                </a:rPr>
                <a:t> НС     </a:t>
              </a:r>
              <a:r>
                <a:rPr lang="ru-RU" sz="1200" baseline="0" dirty="0" err="1" smtClean="0">
                  <a:solidFill>
                    <a:schemeClr val="bg1">
                      <a:lumMod val="50000"/>
                    </a:schemeClr>
                  </a:solidFill>
                </a:rPr>
                <a:t>льфа</a:t>
              </a:r>
              <a:r>
                <a:rPr lang="ru-RU" sz="1200" baseline="0" dirty="0" smtClean="0">
                  <a:solidFill>
                    <a:schemeClr val="bg1">
                      <a:lumMod val="50000"/>
                    </a:schemeClr>
                  </a:solidFill>
                </a:rPr>
                <a:t>-Банк Беларусь</a:t>
              </a:r>
              <a:endParaRPr lang="ru-RU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  <p:grpSp>
        <p:nvGrpSpPr>
          <p:cNvPr id="10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7449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7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62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32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96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908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9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43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19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64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452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840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0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95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840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0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738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43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429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4295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652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0846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341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4541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811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852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673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017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73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6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8597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61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258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179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195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920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718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595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594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3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084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95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87385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043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2953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652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846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3412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4541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811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8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341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3673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0172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209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Материалы</a:t>
              </a:r>
              <a:r>
                <a:rPr lang="ru-RU" sz="1200" baseline="0" dirty="0" smtClean="0">
                  <a:solidFill>
                    <a:schemeClr val="bg1">
                      <a:lumMod val="50000"/>
                    </a:schemeClr>
                  </a:solidFill>
                </a:rPr>
                <a:t> НС     </a:t>
              </a:r>
              <a:r>
                <a:rPr lang="ru-RU" sz="1200" baseline="0" dirty="0" err="1" smtClean="0">
                  <a:solidFill>
                    <a:schemeClr val="bg1">
                      <a:lumMod val="50000"/>
                    </a:schemeClr>
                  </a:solidFill>
                </a:rPr>
                <a:t>льфа</a:t>
              </a:r>
              <a:r>
                <a:rPr lang="ru-RU" sz="1200" baseline="0" dirty="0" smtClean="0">
                  <a:solidFill>
                    <a:schemeClr val="bg1">
                      <a:lumMod val="50000"/>
                    </a:schemeClr>
                  </a:solidFill>
                </a:rPr>
                <a:t>-Банк Беларусь</a:t>
              </a:r>
              <a:endParaRPr lang="ru-RU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  <p:grpSp>
        <p:nvGrpSpPr>
          <p:cNvPr id="10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7449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7692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6283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320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9659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9086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9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45410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1940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640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4527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840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0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95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840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0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7385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43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8111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4295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6527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08460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3412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45410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8111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8522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6738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0172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73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8522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8597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610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258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1792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1959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9203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7184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5954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5943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3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6" Type="http://schemas.openxmlformats.org/officeDocument/2006/relationships/slideLayout" Target="../slideLayouts/slideLayout77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slideLayout" Target="../slideLayouts/slideLayout7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2104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427962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55" r:id="rId14"/>
    <p:sldLayoutId id="2147483709" r:id="rId15"/>
    <p:sldLayoutId id="2147483842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2104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180461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2104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427962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  <p:sldLayoutId id="2147483921" r:id="rId14"/>
    <p:sldLayoutId id="2147483922" r:id="rId15"/>
    <p:sldLayoutId id="2147483923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12.04.2024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2104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DFDCB7"/>
                </a:solidFill>
              </a:rPr>
              <a:pPr/>
              <a:t>12.04.2024</a:t>
            </a:fld>
            <a:endParaRPr lang="ru-RU">
              <a:solidFill>
                <a:srgbClr val="DFDCB7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180461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7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1412776"/>
            <a:ext cx="7543800" cy="28948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Отчет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 ходе реализации стратегического плана развития ЗАО «Альфа-Банк» </a:t>
            </a:r>
            <a:r>
              <a:rPr lang="ru-RU" sz="3600" b="1" dirty="0" smtClean="0">
                <a:solidFill>
                  <a:srgbClr val="D2533C"/>
                </a:solidFill>
                <a:latin typeface="Times New Roman" pitchFamily="18" charset="0"/>
                <a:cs typeface="Times New Roman" pitchFamily="18" charset="0"/>
              </a:rPr>
              <a:t>на 1 января 2024 г.</a:t>
            </a:r>
            <a:endParaRPr lang="ru-RU" sz="3600" dirty="0" smtClean="0">
              <a:solidFill>
                <a:srgbClr val="D2533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85800" y="4572000"/>
            <a:ext cx="646176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4C4D1"/>
              </a:buClr>
              <a:buFont typeface="Arial" pitchFamily="34" charset="0"/>
              <a:buNone/>
            </a:pPr>
            <a:endParaRPr lang="ru-RU" sz="2500" dirty="0">
              <a:solidFill>
                <a:srgbClr val="3B3B4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81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3087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10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163784"/>
            <a:ext cx="8219256" cy="600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-10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Чем отличаемся и конкурируем?</a:t>
            </a:r>
            <a:endParaRPr kumimoji="0" lang="ru-RU" sz="28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202960"/>
              </p:ext>
            </p:extLst>
          </p:nvPr>
        </p:nvGraphicFramePr>
        <p:xfrm>
          <a:off x="251520" y="764704"/>
          <a:ext cx="8424936" cy="607771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296556747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3335516766"/>
                    </a:ext>
                  </a:extLst>
                </a:gridCol>
              </a:tblGrid>
              <a:tr h="291354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АльТ</a:t>
                      </a:r>
                      <a:r>
                        <a:rPr lang="ru-RU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технологическая платформа нового поколения </a:t>
                      </a:r>
                      <a:r>
                        <a:rPr lang="en-US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endParaRPr lang="ru-RU" sz="1600" kern="1200" dirty="0" smtClean="0">
                        <a:effectLst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INSNC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 INSNC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промышленной эксплуатации - 120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микросервисов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обновляются по требованию</a:t>
                      </a: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ПАРТНЕРСТВА-получаем не только клиентов, но и технологические решения для </a:t>
                      </a:r>
                      <a:r>
                        <a:rPr lang="ru-RU" sz="18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переиспользования</a:t>
                      </a:r>
                      <a:r>
                        <a:rPr lang="ru-RU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>
                        <a:lnSpc>
                          <a:spcPct val="110000"/>
                        </a:lnSpc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buChar char="§"/>
                        <a:defRPr/>
                      </a:pPr>
                      <a:r>
                        <a:rPr lang="ru-RU" sz="1600" dirty="0" smtClean="0">
                          <a:solidFill>
                            <a:prstClr val="black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Стартовали 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On-liner</a:t>
                      </a:r>
                      <a:endParaRPr lang="ru-RU" sz="1600" dirty="0" smtClean="0">
                        <a:solidFill>
                          <a:prstClr val="black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lvl="0" indent="-285750">
                        <a:lnSpc>
                          <a:spcPct val="110000"/>
                        </a:lnSpc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buChar char="§"/>
                        <a:defRPr/>
                      </a:pPr>
                      <a:r>
                        <a:rPr lang="ru-RU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Развиваем партнерство с А1 - кредитование клиентов в магазинах  А1</a:t>
                      </a:r>
                    </a:p>
                    <a:p>
                      <a:pPr marL="285750" lvl="0" indent="-285750">
                        <a:lnSpc>
                          <a:spcPct val="110000"/>
                        </a:lnSpc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buChar char="§"/>
                        <a:defRPr/>
                      </a:pP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X-PAY</a:t>
                      </a:r>
                      <a:endParaRPr lang="ru-RU" sz="1600" dirty="0" smtClean="0">
                        <a:solidFill>
                          <a:prstClr val="black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indent="-285750">
                        <a:lnSpc>
                          <a:spcPct val="110000"/>
                        </a:lnSpc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buChar char="§"/>
                        <a:defRPr/>
                      </a:pPr>
                      <a:r>
                        <a:rPr lang="ru-RU" sz="1600" dirty="0" smtClean="0">
                          <a:solidFill>
                            <a:prstClr val="black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Технологические решения А1 и 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On-liner</a:t>
                      </a:r>
                      <a:r>
                        <a:rPr lang="ru-RU" sz="1600" dirty="0" smtClean="0">
                          <a:solidFill>
                            <a:prstClr val="black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prstClr val="black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переиспользованы</a:t>
                      </a:r>
                      <a:r>
                        <a:rPr lang="ru-RU" sz="1600" dirty="0" smtClean="0">
                          <a:solidFill>
                            <a:prstClr val="black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для </a:t>
                      </a:r>
                      <a:r>
                        <a:rPr lang="ru-RU" sz="1600" dirty="0" err="1" smtClean="0">
                          <a:solidFill>
                            <a:prstClr val="black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криптокарты</a:t>
                      </a:r>
                      <a:r>
                        <a:rPr lang="ru-RU" sz="1600" dirty="0" smtClean="0">
                          <a:solidFill>
                            <a:prstClr val="black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и 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WEB POS</a:t>
                      </a:r>
                      <a:r>
                        <a:rPr lang="ru-RU" sz="1600" dirty="0" smtClean="0">
                          <a:solidFill>
                            <a:prstClr val="black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ru-RU" sz="1600" dirty="0">
                        <a:solidFill>
                          <a:prstClr val="black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729131"/>
                  </a:ext>
                </a:extLst>
              </a:tr>
              <a:tr h="299110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 OUTSIDE</a:t>
                      </a:r>
                      <a:r>
                        <a:rPr lang="ru-RU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-ПРОДОЛЖАЕМ СТРОИТЬ НОВУЮ ЦИФРОВУЮ ОПЕРМОДЕЛЬ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8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25000"/>
                        </a:lnSpc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buChar char="§"/>
                        <a:defRPr/>
                      </a:pPr>
                      <a:r>
                        <a:rPr lang="ru-RU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Любой документ ФЛ в отделении может подписать через SMS</a:t>
                      </a:r>
                    </a:p>
                    <a:p>
                      <a:pPr marL="285750" lvl="0" indent="-285750">
                        <a:lnSpc>
                          <a:spcPct val="125000"/>
                        </a:lnSpc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buChar char="§"/>
                        <a:defRPr/>
                      </a:pPr>
                      <a:r>
                        <a:rPr lang="ru-RU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Первые операции клиента в кассах переведены в эл формат</a:t>
                      </a:r>
                    </a:p>
                    <a:p>
                      <a:pPr marL="285750" lvl="0" indent="-285750">
                        <a:lnSpc>
                          <a:spcPct val="125000"/>
                        </a:lnSpc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buChar char="§"/>
                        <a:defRPr/>
                      </a:pPr>
                      <a:r>
                        <a:rPr lang="ru-RU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Тестируем </a:t>
                      </a:r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SMS-</a:t>
                      </a:r>
                      <a:r>
                        <a:rPr lang="ru-RU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подпись в </a:t>
                      </a:r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POS-</a:t>
                      </a:r>
                      <a:r>
                        <a:rPr lang="ru-RU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кредитовании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ru-RU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Продолжаем усиливать команду ИТ</a:t>
                      </a:r>
                      <a:r>
                        <a:rPr lang="ru-RU" sz="1600" b="0" u="sng" kern="1200" dirty="0" smtClean="0">
                          <a:effectLst/>
                        </a:rPr>
                        <a:t> </a:t>
                      </a:r>
                    </a:p>
                    <a:p>
                      <a:pPr lvl="0" algn="ctr"/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Продолжаем усиливать команду ИТ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- Выросли до 298 человек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(+94 инженера </a:t>
                      </a:r>
                      <a:r>
                        <a:rPr lang="ru-RU" sz="1600" dirty="0" smtClean="0"/>
                        <a:t>с начала года)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- Стабильность персонала </a:t>
                      </a:r>
                      <a:r>
                        <a:rPr lang="en-US" sz="1600" dirty="0" smtClean="0"/>
                        <a:t>&gt;</a:t>
                      </a:r>
                      <a:r>
                        <a:rPr lang="ru-RU" sz="1600" dirty="0" smtClean="0"/>
                        <a:t>= 90%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- </a:t>
                      </a:r>
                      <a:r>
                        <a:rPr lang="en-US" sz="1600" dirty="0" err="1" smtClean="0"/>
                        <a:t>eNPS</a:t>
                      </a:r>
                      <a:r>
                        <a:rPr lang="ru-RU" sz="1600" dirty="0" smtClean="0"/>
                        <a:t> </a:t>
                      </a:r>
                      <a:r>
                        <a:rPr lang="en-US" sz="1600" dirty="0" smtClean="0"/>
                        <a:t>&gt;</a:t>
                      </a:r>
                      <a:r>
                        <a:rPr lang="ru-RU" sz="1600" dirty="0" smtClean="0"/>
                        <a:t>= </a:t>
                      </a:r>
                      <a:r>
                        <a:rPr lang="en-US" sz="1600" dirty="0" smtClean="0"/>
                        <a:t>5</a:t>
                      </a:r>
                      <a:r>
                        <a:rPr lang="ru-RU" sz="1600" dirty="0" smtClean="0"/>
                        <a:t>0%</a:t>
                      </a:r>
                    </a:p>
                    <a:p>
                      <a:pPr lvl="1"/>
                      <a:endParaRPr lang="ru-RU" sz="1600" kern="1200" dirty="0" smtClean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342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61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3528" y="83229"/>
            <a:ext cx="7430763" cy="79695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Динамика клиентской базы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23734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2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6597352"/>
            <a:ext cx="2664296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740517"/>
              </p:ext>
            </p:extLst>
          </p:nvPr>
        </p:nvGraphicFramePr>
        <p:xfrm>
          <a:off x="506177" y="996751"/>
          <a:ext cx="3993815" cy="2690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2011934"/>
              </p:ext>
            </p:extLst>
          </p:nvPr>
        </p:nvGraphicFramePr>
        <p:xfrm>
          <a:off x="4716017" y="3797600"/>
          <a:ext cx="3960439" cy="2655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286873"/>
              </p:ext>
            </p:extLst>
          </p:nvPr>
        </p:nvGraphicFramePr>
        <p:xfrm>
          <a:off x="4749329" y="880179"/>
          <a:ext cx="3993815" cy="2690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25160"/>
              </p:ext>
            </p:extLst>
          </p:nvPr>
        </p:nvGraphicFramePr>
        <p:xfrm>
          <a:off x="547512" y="3771740"/>
          <a:ext cx="3993815" cy="2690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2145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3528" y="119018"/>
            <a:ext cx="7430763" cy="79695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Показатели Банка в </a:t>
            </a:r>
            <a:r>
              <a:rPr lang="ru-RU" sz="2800" dirty="0" smtClean="0">
                <a:solidFill>
                  <a:schemeClr val="tx2"/>
                </a:solidFill>
              </a:rPr>
              <a:t>2020-202</a:t>
            </a:r>
            <a:r>
              <a:rPr lang="en-US" sz="2800" dirty="0" smtClean="0">
                <a:solidFill>
                  <a:schemeClr val="tx2"/>
                </a:solidFill>
              </a:rPr>
              <a:t>3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гг.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3</a:t>
            </a:fld>
            <a:endParaRPr lang="ru-RU" dirty="0">
              <a:solidFill>
                <a:srgbClr val="3B3B4B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274679"/>
              </p:ext>
            </p:extLst>
          </p:nvPr>
        </p:nvGraphicFramePr>
        <p:xfrm>
          <a:off x="475368" y="3789040"/>
          <a:ext cx="3952616" cy="2742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128620"/>
              </p:ext>
            </p:extLst>
          </p:nvPr>
        </p:nvGraphicFramePr>
        <p:xfrm>
          <a:off x="4788024" y="793402"/>
          <a:ext cx="3955120" cy="2751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81895"/>
              </p:ext>
            </p:extLst>
          </p:nvPr>
        </p:nvGraphicFramePr>
        <p:xfrm>
          <a:off x="4788024" y="3789040"/>
          <a:ext cx="3955120" cy="2742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030440"/>
              </p:ext>
            </p:extLst>
          </p:nvPr>
        </p:nvGraphicFramePr>
        <p:xfrm>
          <a:off x="476250" y="779543"/>
          <a:ext cx="3951734" cy="2765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2145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9512" y="163784"/>
            <a:ext cx="7430763" cy="79695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Динамика операционного дохода сегментов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4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6597352"/>
            <a:ext cx="2664296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936697"/>
              </p:ext>
            </p:extLst>
          </p:nvPr>
        </p:nvGraphicFramePr>
        <p:xfrm>
          <a:off x="267763" y="764704"/>
          <a:ext cx="4320480" cy="258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572860"/>
              </p:ext>
            </p:extLst>
          </p:nvPr>
        </p:nvGraphicFramePr>
        <p:xfrm>
          <a:off x="323528" y="3501008"/>
          <a:ext cx="432048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456377"/>
              </p:ext>
            </p:extLst>
          </p:nvPr>
        </p:nvGraphicFramePr>
        <p:xfrm>
          <a:off x="4691444" y="767294"/>
          <a:ext cx="4027127" cy="2577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6613953"/>
              </p:ext>
            </p:extLst>
          </p:nvPr>
        </p:nvGraphicFramePr>
        <p:xfrm>
          <a:off x="4771424" y="3344680"/>
          <a:ext cx="4027127" cy="3252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2145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7504" y="93457"/>
            <a:ext cx="8064896" cy="79695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Электронный бизнес – главный фокус Стратегии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5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6597352"/>
            <a:ext cx="2664296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829676"/>
              </p:ext>
            </p:extLst>
          </p:nvPr>
        </p:nvGraphicFramePr>
        <p:xfrm>
          <a:off x="431329" y="775031"/>
          <a:ext cx="4140671" cy="2581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169842"/>
              </p:ext>
            </p:extLst>
          </p:nvPr>
        </p:nvGraphicFramePr>
        <p:xfrm>
          <a:off x="431329" y="3573016"/>
          <a:ext cx="4140670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289907"/>
              </p:ext>
            </p:extLst>
          </p:nvPr>
        </p:nvGraphicFramePr>
        <p:xfrm>
          <a:off x="4802891" y="761954"/>
          <a:ext cx="3888431" cy="2667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239979"/>
              </p:ext>
            </p:extLst>
          </p:nvPr>
        </p:nvGraphicFramePr>
        <p:xfrm>
          <a:off x="4788023" y="3573014"/>
          <a:ext cx="3888431" cy="3024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2145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996" y="39762"/>
            <a:ext cx="8035853" cy="79695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Позиция Банка на рынке </a:t>
            </a:r>
            <a:r>
              <a:rPr lang="ru-RU" sz="2800" dirty="0" smtClean="0">
                <a:solidFill>
                  <a:schemeClr val="tx2"/>
                </a:solidFill>
              </a:rPr>
              <a:t>Республики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 smtClean="0">
                <a:solidFill>
                  <a:schemeClr val="tx2"/>
                </a:solidFill>
              </a:rPr>
              <a:t>Беларусь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3087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6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9707" y="6381328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3B3B4B"/>
                </a:solidFill>
              </a:rPr>
              <a:t>* Данные по национальным стандартам до годовых корректировок</a:t>
            </a:r>
            <a:endParaRPr lang="ru-RU" sz="1200" dirty="0">
              <a:solidFill>
                <a:srgbClr val="3B3B4B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999718"/>
              </p:ext>
            </p:extLst>
          </p:nvPr>
        </p:nvGraphicFramePr>
        <p:xfrm>
          <a:off x="449707" y="1340768"/>
          <a:ext cx="8285949" cy="4104707"/>
        </p:xfrm>
        <a:graphic>
          <a:graphicData uri="http://schemas.openxmlformats.org/drawingml/2006/table">
            <a:tbl>
              <a:tblPr/>
              <a:tblGrid>
                <a:gridCol w="2540313">
                  <a:extLst>
                    <a:ext uri="{9D8B030D-6E8A-4147-A177-3AD203B41FA5}">
                      <a16:colId xmlns:a16="http://schemas.microsoft.com/office/drawing/2014/main" val="4076065717"/>
                    </a:ext>
                  </a:extLst>
                </a:gridCol>
                <a:gridCol w="638404">
                  <a:extLst>
                    <a:ext uri="{9D8B030D-6E8A-4147-A177-3AD203B41FA5}">
                      <a16:colId xmlns:a16="http://schemas.microsoft.com/office/drawing/2014/main" val="1773462528"/>
                    </a:ext>
                  </a:extLst>
                </a:gridCol>
                <a:gridCol w="638404">
                  <a:extLst>
                    <a:ext uri="{9D8B030D-6E8A-4147-A177-3AD203B41FA5}">
                      <a16:colId xmlns:a16="http://schemas.microsoft.com/office/drawing/2014/main" val="2028348208"/>
                    </a:ext>
                  </a:extLst>
                </a:gridCol>
                <a:gridCol w="638404">
                  <a:extLst>
                    <a:ext uri="{9D8B030D-6E8A-4147-A177-3AD203B41FA5}">
                      <a16:colId xmlns:a16="http://schemas.microsoft.com/office/drawing/2014/main" val="3406032126"/>
                    </a:ext>
                  </a:extLst>
                </a:gridCol>
                <a:gridCol w="638404">
                  <a:extLst>
                    <a:ext uri="{9D8B030D-6E8A-4147-A177-3AD203B41FA5}">
                      <a16:colId xmlns:a16="http://schemas.microsoft.com/office/drawing/2014/main" val="1293024557"/>
                    </a:ext>
                  </a:extLst>
                </a:gridCol>
                <a:gridCol w="638404">
                  <a:extLst>
                    <a:ext uri="{9D8B030D-6E8A-4147-A177-3AD203B41FA5}">
                      <a16:colId xmlns:a16="http://schemas.microsoft.com/office/drawing/2014/main" val="706311623"/>
                    </a:ext>
                  </a:extLst>
                </a:gridCol>
                <a:gridCol w="638404">
                  <a:extLst>
                    <a:ext uri="{9D8B030D-6E8A-4147-A177-3AD203B41FA5}">
                      <a16:colId xmlns:a16="http://schemas.microsoft.com/office/drawing/2014/main" val="4073359398"/>
                    </a:ext>
                  </a:extLst>
                </a:gridCol>
                <a:gridCol w="638404">
                  <a:extLst>
                    <a:ext uri="{9D8B030D-6E8A-4147-A177-3AD203B41FA5}">
                      <a16:colId xmlns:a16="http://schemas.microsoft.com/office/drawing/2014/main" val="3412790230"/>
                    </a:ext>
                  </a:extLst>
                </a:gridCol>
                <a:gridCol w="638404">
                  <a:extLst>
                    <a:ext uri="{9D8B030D-6E8A-4147-A177-3AD203B41FA5}">
                      <a16:colId xmlns:a16="http://schemas.microsoft.com/office/drawing/2014/main" val="2722599779"/>
                    </a:ext>
                  </a:extLst>
                </a:gridCol>
                <a:gridCol w="638404">
                  <a:extLst>
                    <a:ext uri="{9D8B030D-6E8A-4147-A177-3AD203B41FA5}">
                      <a16:colId xmlns:a16="http://schemas.microsoft.com/office/drawing/2014/main" val="3415007282"/>
                    </a:ext>
                  </a:extLst>
                </a:gridCol>
              </a:tblGrid>
              <a:tr h="2557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 </a:t>
                      </a:r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BYN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Активы</a:t>
                      </a:r>
                    </a:p>
                  </a:txBody>
                  <a:tcPr marL="9173" marR="9173" marT="91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Капитал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332005"/>
                  </a:ext>
                </a:extLst>
              </a:tr>
              <a:tr h="5114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Банк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 за год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рынка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Место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 за год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рынка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Место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529415"/>
                  </a:ext>
                </a:extLst>
              </a:tr>
              <a:tr h="2557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ОАО 'АСБ БЕЛАРУСБАНК'</a:t>
                      </a:r>
                    </a:p>
                  </a:txBody>
                  <a:tcPr marL="9173" marR="9173" marT="91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56 072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45,45%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8 702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42,97%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770764"/>
                  </a:ext>
                </a:extLst>
              </a:tr>
              <a:tr h="2557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ОАО 'БЕЛАГРОПРОМБАНК'</a:t>
                      </a:r>
                    </a:p>
                  </a:txBody>
                  <a:tcPr marL="9173" marR="9173" marT="91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18 173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14,73%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2 547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12,58%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611989"/>
                  </a:ext>
                </a:extLst>
              </a:tr>
              <a:tr h="2557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'ПРИОРБАНК' ОАО</a:t>
                      </a:r>
                    </a:p>
                  </a:txBody>
                  <a:tcPr marL="9173" marR="9173" marT="91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7 660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6,21%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1 619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7,99%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18691"/>
                  </a:ext>
                </a:extLst>
              </a:tr>
              <a:tr h="2557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ЗАО 'АЛЬФА-БАНК'</a:t>
                      </a:r>
                    </a:p>
                  </a:txBody>
                  <a:tcPr marL="9173" marR="9173" marT="91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6 444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5,22%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1 069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5,28%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32895"/>
                  </a:ext>
                </a:extLst>
              </a:tr>
              <a:tr h="2557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ОАО 'БЕЛИНВЕСТБАНК'</a:t>
                      </a:r>
                    </a:p>
                  </a:txBody>
                  <a:tcPr marL="9173" marR="9173" marT="91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5 840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4,73%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1 171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5,78%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722851"/>
                  </a:ext>
                </a:extLst>
              </a:tr>
              <a:tr h="2557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ОАО 'СБЕР БАНК'</a:t>
                      </a:r>
                    </a:p>
                  </a:txBody>
                  <a:tcPr marL="9173" marR="9173" marT="91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5 531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4,48%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4,84%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887"/>
                  </a:ext>
                </a:extLst>
              </a:tr>
              <a:tr h="2557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ОАО 'БАНК БЕЛВЭБ'</a:t>
                      </a:r>
                    </a:p>
                  </a:txBody>
                  <a:tcPr marL="9173" marR="9173" marT="91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5 009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4,06%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3,57%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989809"/>
                  </a:ext>
                </a:extLst>
              </a:tr>
              <a:tr h="2557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ОАО 'БЕЛГАЗПРОМБАНК'</a:t>
                      </a:r>
                    </a:p>
                  </a:txBody>
                  <a:tcPr marL="9173" marR="9173" marT="91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4 822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3,91%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4,78%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108340"/>
                  </a:ext>
                </a:extLst>
              </a:tr>
              <a:tr h="2557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ЗАО 'МТБАНК'</a:t>
                      </a:r>
                    </a:p>
                  </a:txBody>
                  <a:tcPr marL="9173" marR="9173" marT="91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3 460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2,80%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2,62%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4607503"/>
                  </a:ext>
                </a:extLst>
              </a:tr>
              <a:tr h="2557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ЗАО БАНК ВТБ (БЕЛАРУСЬ)</a:t>
                      </a:r>
                    </a:p>
                  </a:txBody>
                  <a:tcPr marL="9173" marR="9173" marT="91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2 431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142905"/>
                  </a:ext>
                </a:extLst>
              </a:tr>
              <a:tr h="2557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ОАО 'БНБ-БАНК'</a:t>
                      </a:r>
                    </a:p>
                  </a:txBody>
                  <a:tcPr marL="9173" marR="9173" marT="91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1 530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869805"/>
                  </a:ext>
                </a:extLst>
              </a:tr>
              <a:tr h="2557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Остальные банки</a:t>
                      </a:r>
                    </a:p>
                  </a:txBody>
                  <a:tcPr marL="9173" marR="9173" marT="91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6 395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5,18%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1 264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6,24%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979374"/>
                  </a:ext>
                </a:extLst>
              </a:tr>
              <a:tr h="26853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Банковская система</a:t>
                      </a:r>
                    </a:p>
                  </a:txBody>
                  <a:tcPr marL="9173" marR="9173" marT="91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123 368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20 253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73" marR="9173" marT="9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909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43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7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35792"/>
            <a:ext cx="8003232" cy="3848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spc="-1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Выполнение бюджета активов и пассивов (МСФО)</a:t>
            </a:r>
            <a:endParaRPr kumimoji="0" lang="ru-RU" sz="28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102979"/>
              </p:ext>
            </p:extLst>
          </p:nvPr>
        </p:nvGraphicFramePr>
        <p:xfrm>
          <a:off x="464853" y="830247"/>
          <a:ext cx="7779555" cy="5695096"/>
        </p:xfrm>
        <a:graphic>
          <a:graphicData uri="http://schemas.openxmlformats.org/drawingml/2006/table">
            <a:tbl>
              <a:tblPr/>
              <a:tblGrid>
                <a:gridCol w="2936253">
                  <a:extLst>
                    <a:ext uri="{9D8B030D-6E8A-4147-A177-3AD203B41FA5}">
                      <a16:colId xmlns:a16="http://schemas.microsoft.com/office/drawing/2014/main" val="3998763862"/>
                    </a:ext>
                  </a:extLst>
                </a:gridCol>
                <a:gridCol w="1029202">
                  <a:extLst>
                    <a:ext uri="{9D8B030D-6E8A-4147-A177-3AD203B41FA5}">
                      <a16:colId xmlns:a16="http://schemas.microsoft.com/office/drawing/2014/main" val="1740513856"/>
                    </a:ext>
                  </a:extLst>
                </a:gridCol>
                <a:gridCol w="1180555">
                  <a:extLst>
                    <a:ext uri="{9D8B030D-6E8A-4147-A177-3AD203B41FA5}">
                      <a16:colId xmlns:a16="http://schemas.microsoft.com/office/drawing/2014/main" val="2294733297"/>
                    </a:ext>
                  </a:extLst>
                </a:gridCol>
                <a:gridCol w="1180555">
                  <a:extLst>
                    <a:ext uri="{9D8B030D-6E8A-4147-A177-3AD203B41FA5}">
                      <a16:colId xmlns:a16="http://schemas.microsoft.com/office/drawing/2014/main" val="1894480274"/>
                    </a:ext>
                  </a:extLst>
                </a:gridCol>
                <a:gridCol w="726495">
                  <a:extLst>
                    <a:ext uri="{9D8B030D-6E8A-4147-A177-3AD203B41FA5}">
                      <a16:colId xmlns:a16="http://schemas.microsoft.com/office/drawing/2014/main" val="3087186074"/>
                    </a:ext>
                  </a:extLst>
                </a:gridCol>
                <a:gridCol w="726495">
                  <a:extLst>
                    <a:ext uri="{9D8B030D-6E8A-4147-A177-3AD203B41FA5}">
                      <a16:colId xmlns:a16="http://schemas.microsoft.com/office/drawing/2014/main" val="1157436809"/>
                    </a:ext>
                  </a:extLst>
                </a:gridCol>
              </a:tblGrid>
              <a:tr h="22693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в миллионах </a:t>
                      </a:r>
                      <a:r>
                        <a:rPr lang="en-US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BYN</a:t>
                      </a:r>
                    </a:p>
                  </a:txBody>
                  <a:tcPr marL="9109" marR="9109" marT="9109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109" marR="9109" marT="9109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109" marR="9109" marT="9109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109" marR="9109" marT="9109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C4D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Отклонение факт/стратегия</a:t>
                      </a:r>
                    </a:p>
                  </a:txBody>
                  <a:tcPr marL="9109" marR="9109" marT="9109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715604"/>
                  </a:ext>
                </a:extLst>
              </a:tr>
              <a:tr h="2377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9109" marR="9109" marT="9109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9109" marR="9109" marT="9109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Стратегия</a:t>
                      </a:r>
                    </a:p>
                  </a:txBody>
                  <a:tcPr marL="9109" marR="9109" marT="9109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765609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Активы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09" marR="9109" marT="9109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09" marR="9109" marT="9109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09" marR="9109" marT="9109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09" marR="9109" marT="9109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09" marR="9109" marT="9109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619216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Средства в кассе и АТМ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1 056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951196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Средства в НБ РБ 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110055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Средства в банках 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1570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Кредитный портфель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3 098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4 208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3 914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409886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    Корпоративный бизнес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2 559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3 316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3 363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230085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    Розничный бизнес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109%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97248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    Кредиты ЛК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402565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Резервы  по кредитам  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882067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Ценные бумаги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111282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Основные средства и НМА 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05722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Прочие активы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858548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Итого Активы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4 797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6 905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6 048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090974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Пассивы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209856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Межбанковские кредиты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0430979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Средства клиентов 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3 298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4 618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3 926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814723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     Корпоративный бизнес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1 789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2 291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2 366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788254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     Розничный бизнес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2 327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756106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Выпущенные облигации 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340481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Прочие обязательства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606507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Собственный капитал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1 046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487482"/>
                  </a:ext>
                </a:extLst>
              </a:tr>
              <a:tr h="2377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Итого Пассивы</a:t>
                      </a:r>
                    </a:p>
                  </a:txBody>
                  <a:tcPr marL="9109" marR="9109" marT="9109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4 797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6 905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6 048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558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98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1770"/>
            <a:ext cx="7430763" cy="796950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D2533C"/>
                </a:solidFill>
                <a:latin typeface="Cambria"/>
                <a:ea typeface="+mn-ea"/>
                <a:cs typeface="+mn-cs"/>
              </a:rPr>
              <a:t>Выполнение финансового результата </a:t>
            </a:r>
            <a:r>
              <a:rPr lang="ru-RU" sz="2800" dirty="0" err="1" smtClean="0">
                <a:solidFill>
                  <a:srgbClr val="D2533C"/>
                </a:solidFill>
                <a:latin typeface="Cambria"/>
                <a:ea typeface="+mn-ea"/>
                <a:cs typeface="+mn-cs"/>
              </a:rPr>
              <a:t>Банка</a:t>
            </a:r>
            <a:r>
              <a:rPr lang="ru-RU" sz="2800" dirty="0" err="1" smtClean="0"/>
              <a:t>Банка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8</a:t>
            </a:fld>
            <a:endParaRPr lang="ru-RU" dirty="0">
              <a:solidFill>
                <a:srgbClr val="3B3B4B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584417"/>
              </p:ext>
            </p:extLst>
          </p:nvPr>
        </p:nvGraphicFramePr>
        <p:xfrm>
          <a:off x="467544" y="830266"/>
          <a:ext cx="7488833" cy="5035405"/>
        </p:xfrm>
        <a:graphic>
          <a:graphicData uri="http://schemas.openxmlformats.org/drawingml/2006/table">
            <a:tbl>
              <a:tblPr/>
              <a:tblGrid>
                <a:gridCol w="3055166">
                  <a:extLst>
                    <a:ext uri="{9D8B030D-6E8A-4147-A177-3AD203B41FA5}">
                      <a16:colId xmlns:a16="http://schemas.microsoft.com/office/drawing/2014/main" val="929800721"/>
                    </a:ext>
                  </a:extLst>
                </a:gridCol>
                <a:gridCol w="871245">
                  <a:extLst>
                    <a:ext uri="{9D8B030D-6E8A-4147-A177-3AD203B41FA5}">
                      <a16:colId xmlns:a16="http://schemas.microsoft.com/office/drawing/2014/main" val="2605936436"/>
                    </a:ext>
                  </a:extLst>
                </a:gridCol>
                <a:gridCol w="975794">
                  <a:extLst>
                    <a:ext uri="{9D8B030D-6E8A-4147-A177-3AD203B41FA5}">
                      <a16:colId xmlns:a16="http://schemas.microsoft.com/office/drawing/2014/main" val="2104622544"/>
                    </a:ext>
                  </a:extLst>
                </a:gridCol>
                <a:gridCol w="975794">
                  <a:extLst>
                    <a:ext uri="{9D8B030D-6E8A-4147-A177-3AD203B41FA5}">
                      <a16:colId xmlns:a16="http://schemas.microsoft.com/office/drawing/2014/main" val="85346874"/>
                    </a:ext>
                  </a:extLst>
                </a:gridCol>
                <a:gridCol w="805417">
                  <a:extLst>
                    <a:ext uri="{9D8B030D-6E8A-4147-A177-3AD203B41FA5}">
                      <a16:colId xmlns:a16="http://schemas.microsoft.com/office/drawing/2014/main" val="952899782"/>
                    </a:ext>
                  </a:extLst>
                </a:gridCol>
                <a:gridCol w="805417">
                  <a:extLst>
                    <a:ext uri="{9D8B030D-6E8A-4147-A177-3AD203B41FA5}">
                      <a16:colId xmlns:a16="http://schemas.microsoft.com/office/drawing/2014/main" val="1499385111"/>
                    </a:ext>
                  </a:extLst>
                </a:gridCol>
              </a:tblGrid>
              <a:tr h="39726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в миллионах </a:t>
                      </a:r>
                      <a:r>
                        <a:rPr lang="en-US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BYN</a:t>
                      </a:r>
                    </a:p>
                  </a:txBody>
                  <a:tcPr marL="8834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8834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8834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8834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C4D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Отклонение факт/бюджет</a:t>
                      </a:r>
                    </a:p>
                  </a:txBody>
                  <a:tcPr marL="8834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00713"/>
                  </a:ext>
                </a:extLst>
              </a:tr>
              <a:tr h="221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8834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8834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стратегия</a:t>
                      </a:r>
                    </a:p>
                  </a:txBody>
                  <a:tcPr marL="8834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млн. </a:t>
                      </a:r>
                    </a:p>
                  </a:txBody>
                  <a:tcPr marL="8834" marR="8834" marT="8834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8834" marR="8834" marT="8834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304345"/>
                  </a:ext>
                </a:extLst>
              </a:tr>
              <a:tr h="2218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Процентный доход</a:t>
                      </a:r>
                    </a:p>
                  </a:txBody>
                  <a:tcPr marL="79509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415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470406"/>
                  </a:ext>
                </a:extLst>
              </a:tr>
              <a:tr h="2218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Процентный расход</a:t>
                      </a:r>
                    </a:p>
                  </a:txBody>
                  <a:tcPr marL="79509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-138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-109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-191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-43%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230608"/>
                  </a:ext>
                </a:extLst>
              </a:tr>
              <a:tr h="2218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Чистая процентная маржа</a:t>
                      </a:r>
                    </a:p>
                  </a:txBody>
                  <a:tcPr marL="79509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306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998898"/>
                  </a:ext>
                </a:extLst>
              </a:tr>
              <a:tr h="2218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Резервы по кредитам</a:t>
                      </a:r>
                    </a:p>
                  </a:txBody>
                  <a:tcPr marL="79509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-65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-22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-195%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904718"/>
                  </a:ext>
                </a:extLst>
              </a:tr>
              <a:tr h="4335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Чистая процентная маржа после резервов </a:t>
                      </a:r>
                    </a:p>
                  </a:txBody>
                  <a:tcPr marL="79509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327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105%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702200"/>
                  </a:ext>
                </a:extLst>
              </a:tr>
              <a:tr h="2218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Комиссионная прибыль</a:t>
                      </a:r>
                    </a:p>
                  </a:txBody>
                  <a:tcPr marL="79509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289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892698"/>
                  </a:ext>
                </a:extLst>
              </a:tr>
              <a:tr h="4335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Прочие резервы (внебаланс и прочие активы) </a:t>
                      </a:r>
                    </a:p>
                  </a:txBody>
                  <a:tcPr marL="79509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-11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0,503761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477425"/>
                  </a:ext>
                </a:extLst>
              </a:tr>
              <a:tr h="2218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Прочий доход / расход</a:t>
                      </a:r>
                    </a:p>
                  </a:txBody>
                  <a:tcPr marL="79509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193858"/>
                  </a:ext>
                </a:extLst>
              </a:tr>
              <a:tr h="2218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Итого операционный доход </a:t>
                      </a:r>
                    </a:p>
                  </a:txBody>
                  <a:tcPr marL="79509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620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475829"/>
                  </a:ext>
                </a:extLst>
              </a:tr>
              <a:tr h="2218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 Прочие доходы</a:t>
                      </a:r>
                    </a:p>
                  </a:txBody>
                  <a:tcPr marL="79509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798866"/>
                  </a:ext>
                </a:extLst>
              </a:tr>
              <a:tr h="2218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Затраты на персонал</a:t>
                      </a:r>
                    </a:p>
                  </a:txBody>
                  <a:tcPr marL="79509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-143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-155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-148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386789"/>
                  </a:ext>
                </a:extLst>
              </a:tr>
              <a:tr h="2218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Административные расходы </a:t>
                      </a:r>
                    </a:p>
                  </a:txBody>
                  <a:tcPr marL="79509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-83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-114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-98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-15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390202"/>
                  </a:ext>
                </a:extLst>
              </a:tr>
              <a:tr h="2218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Операционные расходы  </a:t>
                      </a:r>
                    </a:p>
                  </a:txBody>
                  <a:tcPr marL="79509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-226</a:t>
                      </a:r>
                    </a:p>
                  </a:txBody>
                  <a:tcPr marL="36000" marR="36000" marT="9525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-269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-246</a:t>
                      </a:r>
                    </a:p>
                  </a:txBody>
                  <a:tcPr marL="36000" marR="36000" marT="9525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-23</a:t>
                      </a:r>
                    </a:p>
                  </a:txBody>
                  <a:tcPr marL="36000" marR="36000" marT="9525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36000" marR="36000" marT="9525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394305"/>
                  </a:ext>
                </a:extLst>
              </a:tr>
              <a:tr h="2218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Прибыль до налогов</a:t>
                      </a:r>
                    </a:p>
                  </a:txBody>
                  <a:tcPr marL="79509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427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262279"/>
                  </a:ext>
                </a:extLst>
              </a:tr>
              <a:tr h="2218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Налог на прибыль и дивиденды</a:t>
                      </a:r>
                    </a:p>
                  </a:txBody>
                  <a:tcPr marL="79509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-82</a:t>
                      </a:r>
                    </a:p>
                  </a:txBody>
                  <a:tcPr marL="36000" marR="36000" marT="9525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-96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-77</a:t>
                      </a:r>
                    </a:p>
                  </a:txBody>
                  <a:tcPr marL="36000" marR="36000" marT="9525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36000" marR="36000" marT="9525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36000" marR="36000" marT="9525" marB="0" anchor="b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674302"/>
                  </a:ext>
                </a:extLst>
              </a:tr>
              <a:tr h="2218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Чистая прибыль</a:t>
                      </a:r>
                    </a:p>
                  </a:txBody>
                  <a:tcPr marL="79509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331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355911"/>
                  </a:ext>
                </a:extLst>
              </a:tr>
              <a:tr h="2218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smtClean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Прочий</a:t>
                      </a:r>
                      <a:r>
                        <a:rPr lang="ru-RU" sz="1100" b="0" i="0" u="none" strike="noStrike" baseline="0" dirty="0" smtClean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 совокупный доход</a:t>
                      </a:r>
                      <a:endParaRPr lang="ru-RU" sz="1100" b="0" i="0" u="none" strike="noStrike" dirty="0">
                        <a:solidFill>
                          <a:srgbClr val="3B3B4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9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-5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-13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-161%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573173"/>
                  </a:ext>
                </a:extLst>
              </a:tr>
              <a:tr h="2218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Совокупный доход </a:t>
                      </a:r>
                    </a:p>
                  </a:txBody>
                  <a:tcPr marL="79509" marR="8834" marT="8834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764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2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>
          <a:xfrm>
            <a:off x="323528" y="117573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Видение 2022-2024</a:t>
            </a:r>
            <a:endParaRPr kumimoji="0" lang="ru-RU" sz="28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9</a:t>
            </a:fld>
            <a:endParaRPr lang="ru-RU" dirty="0">
              <a:solidFill>
                <a:srgbClr val="3B3B4B"/>
              </a:solidFill>
            </a:endParaRPr>
          </a:p>
        </p:txBody>
      </p:sp>
      <p:graphicFrame>
        <p:nvGraphicFramePr>
          <p:cNvPr id="6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880893"/>
              </p:ext>
            </p:extLst>
          </p:nvPr>
        </p:nvGraphicFramePr>
        <p:xfrm>
          <a:off x="360739" y="748870"/>
          <a:ext cx="8171701" cy="534457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171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5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rgbClr val="16365C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Видение 2022-2024</a:t>
                      </a:r>
                      <a:endParaRPr lang="ru-RU" sz="2000" b="0" i="0" u="none" strike="noStrike" kern="1200" dirty="0">
                        <a:solidFill>
                          <a:srgbClr val="16365C"/>
                        </a:solidFill>
                        <a:latin typeface="Impact" panose="020B080603090205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25400" cmpd="sng">
                      <a:noFill/>
                    </a:lnT>
                    <a:lnB w="12700" cap="flat" cmpd="sng" algn="ctr">
                      <a:solidFill>
                        <a:srgbClr val="7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445">
                <a:tc>
                  <a:txBody>
                    <a:bodyPr/>
                    <a:lstStyle/>
                    <a:p>
                      <a:pPr marL="0" indent="-342900" algn="ctr">
                        <a:buNone/>
                      </a:pP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Лучший банк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7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8E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415">
                <a:tc>
                  <a:txBody>
                    <a:bodyPr/>
                    <a:lstStyle/>
                    <a:p>
                      <a:pPr lvl="0"/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Лучший банк для клиентов.</a:t>
                      </a:r>
                    </a:p>
                    <a:p>
                      <a:pPr lvl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Лидер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инновационности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клиентоориентированности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vl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Стратегическая цель: лучший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NPS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рынке.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Лучший Банк для сотрудников.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Лучшая команда для лучшего банка. В ТОП-3 работодателей для банков и ИТ.</a:t>
                      </a:r>
                    </a:p>
                    <a:p>
                      <a:pPr lvl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Стратегическая цель: вовлеченность персонала не менее 84% по итогам 2024 г.</a:t>
                      </a:r>
                    </a:p>
                    <a:p>
                      <a:pPr lvl="1"/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8E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Лучший Банк для акционеров.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Частный банк №1.</a:t>
                      </a:r>
                    </a:p>
                    <a:p>
                      <a:pPr lvl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Стратегическая цель: сохранить и приумножить капитал. 1 млн. активных клиентов ФЛ и 70 тыс. клиентов Массового бизнеса.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Roboto"/>
                        </a:rPr>
                        <a:t>Самый рентабельный (по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Roboto"/>
                        </a:rPr>
                        <a:t>ROE)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Roboto"/>
                        </a:rPr>
                        <a:t> Банк на рынке среди ТОП 12 банков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02061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1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0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Тема1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Тема1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1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34616</TotalTime>
  <Words>1110</Words>
  <Application>Microsoft Office PowerPoint</Application>
  <PresentationFormat>Экран (4:3)</PresentationFormat>
  <Paragraphs>482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10</vt:i4>
      </vt:variant>
    </vt:vector>
  </HeadingPairs>
  <TitlesOfParts>
    <vt:vector size="28" baseType="lpstr">
      <vt:lpstr>Akrobat</vt:lpstr>
      <vt:lpstr>Arial</vt:lpstr>
      <vt:lpstr>Calibri</vt:lpstr>
      <vt:lpstr>Cambria</vt:lpstr>
      <vt:lpstr>Century Gothic</vt:lpstr>
      <vt:lpstr>Impact</vt:lpstr>
      <vt:lpstr>Roboto</vt:lpstr>
      <vt:lpstr>Times New Roman</vt:lpstr>
      <vt:lpstr>Verdana</vt:lpstr>
      <vt:lpstr>Wingdings</vt:lpstr>
      <vt:lpstr>4_Соседство</vt:lpstr>
      <vt:lpstr>Тема1</vt:lpstr>
      <vt:lpstr>5_Соседство</vt:lpstr>
      <vt:lpstr>10_Соседство</vt:lpstr>
      <vt:lpstr>1_Тема1</vt:lpstr>
      <vt:lpstr>2_Тема1</vt:lpstr>
      <vt:lpstr>6_Соседство</vt:lpstr>
      <vt:lpstr>11_Соседство</vt:lpstr>
      <vt:lpstr>Презентация PowerPoint</vt:lpstr>
      <vt:lpstr>Динамика клиентской базы</vt:lpstr>
      <vt:lpstr>Показатели Банка в 2020-2023 гг.</vt:lpstr>
      <vt:lpstr>Динамика операционного дохода сегментов</vt:lpstr>
      <vt:lpstr>Электронный бизнес – главный фокус Стратегии</vt:lpstr>
      <vt:lpstr>Позиция Банка на рынке Республики Беларусь</vt:lpstr>
      <vt:lpstr>Презентация PowerPoint</vt:lpstr>
      <vt:lpstr>Выполнение финансового результата БанкаБанка</vt:lpstr>
      <vt:lpstr>Презентация PowerPoint</vt:lpstr>
      <vt:lpstr>Презентация PowerPoint</vt:lpstr>
    </vt:vector>
  </TitlesOfParts>
  <Company>Alfa-Bank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Материалы НС</dc:subject>
  <dc:creator>Chikulaeva Elena</dc:creator>
  <cp:lastModifiedBy>Сергеенко Татьяна Николаевна</cp:lastModifiedBy>
  <cp:revision>2896</cp:revision>
  <cp:lastPrinted>2024-02-06T11:52:54Z</cp:lastPrinted>
  <dcterms:created xsi:type="dcterms:W3CDTF">2014-01-22T07:40:31Z</dcterms:created>
  <dcterms:modified xsi:type="dcterms:W3CDTF">2024-04-12T09:26:52Z</dcterms:modified>
</cp:coreProperties>
</file>